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1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696" r:id="rId4"/>
  </p:sldMasterIdLst>
  <p:notesMasterIdLst>
    <p:notesMasterId r:id="rId66"/>
  </p:notesMasterIdLst>
  <p:sldIdLst>
    <p:sldId id="256" r:id="rId5"/>
    <p:sldId id="314" r:id="rId6"/>
    <p:sldId id="316" r:id="rId7"/>
    <p:sldId id="259" r:id="rId8"/>
    <p:sldId id="258" r:id="rId9"/>
    <p:sldId id="260" r:id="rId10"/>
    <p:sldId id="261" r:id="rId11"/>
    <p:sldId id="262" r:id="rId12"/>
    <p:sldId id="307" r:id="rId13"/>
    <p:sldId id="263" r:id="rId14"/>
    <p:sldId id="317" r:id="rId15"/>
    <p:sldId id="264" r:id="rId16"/>
    <p:sldId id="308" r:id="rId17"/>
    <p:sldId id="265" r:id="rId18"/>
    <p:sldId id="309" r:id="rId19"/>
    <p:sldId id="266" r:id="rId20"/>
    <p:sldId id="267" r:id="rId21"/>
    <p:sldId id="268" r:id="rId22"/>
    <p:sldId id="310" r:id="rId23"/>
    <p:sldId id="269" r:id="rId24"/>
    <p:sldId id="271" r:id="rId25"/>
    <p:sldId id="311" r:id="rId26"/>
    <p:sldId id="318" r:id="rId27"/>
    <p:sldId id="273" r:id="rId28"/>
    <p:sldId id="275" r:id="rId29"/>
    <p:sldId id="276" r:id="rId30"/>
    <p:sldId id="277" r:id="rId31"/>
    <p:sldId id="278" r:id="rId32"/>
    <p:sldId id="279" r:id="rId33"/>
    <p:sldId id="280" r:id="rId34"/>
    <p:sldId id="282" r:id="rId35"/>
    <p:sldId id="283" r:id="rId36"/>
    <p:sldId id="284" r:id="rId37"/>
    <p:sldId id="281" r:id="rId38"/>
    <p:sldId id="286" r:id="rId39"/>
    <p:sldId id="287" r:id="rId40"/>
    <p:sldId id="288" r:id="rId41"/>
    <p:sldId id="285" r:id="rId42"/>
    <p:sldId id="319" r:id="rId43"/>
    <p:sldId id="289" r:id="rId44"/>
    <p:sldId id="290" r:id="rId45"/>
    <p:sldId id="291" r:id="rId46"/>
    <p:sldId id="313" r:id="rId47"/>
    <p:sldId id="312" r:id="rId48"/>
    <p:sldId id="292" r:id="rId49"/>
    <p:sldId id="293" r:id="rId50"/>
    <p:sldId id="294" r:id="rId51"/>
    <p:sldId id="320" r:id="rId52"/>
    <p:sldId id="295" r:id="rId53"/>
    <p:sldId id="296" r:id="rId54"/>
    <p:sldId id="297" r:id="rId55"/>
    <p:sldId id="298" r:id="rId56"/>
    <p:sldId id="299" r:id="rId57"/>
    <p:sldId id="300" r:id="rId58"/>
    <p:sldId id="301" r:id="rId59"/>
    <p:sldId id="302" r:id="rId60"/>
    <p:sldId id="303" r:id="rId61"/>
    <p:sldId id="304" r:id="rId62"/>
    <p:sldId id="305" r:id="rId63"/>
    <p:sldId id="306" r:id="rId64"/>
    <p:sldId id="315" r:id="rId65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72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5" d="100"/>
          <a:sy n="115" d="100"/>
        </p:scale>
        <p:origin x="970" y="6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82AC26F5-A2E7-4901-A403-BBD25C17198C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40F5A9F4-14AB-4E34-9372-28158D552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759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4456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330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939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4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00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794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9133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7393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369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9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70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459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168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Share Bob Parsons DNS / GoDaddy learning moment.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5CFCC-12E9-3B46-927F-5CF7A0C20619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2770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0595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defTabSz="483306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5CFCC-12E9-3B46-927F-5CF7A0C20619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553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122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490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D80DBD8-75B2-7645-8DA9-A81444E11909}" type="slidenum">
              <a:rPr lang="en-US"/>
              <a:pPr/>
              <a:t>30</a:t>
            </a:fld>
            <a:endParaRPr lang="en-US"/>
          </a:p>
        </p:txBody>
      </p:sp>
      <p:sp>
        <p:nvSpPr>
          <p:cNvPr id="3553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53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74831" y="4560571"/>
            <a:ext cx="5365540" cy="432054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6650" tIns="48324" rIns="96650" bIns="48324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endParaRPr 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5CFCC-12E9-3B46-927F-5CF7A0C20619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14488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04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50564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8980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pPr lvl="0"/>
            <a:endParaRPr lang="en-US"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pPr lvl="0"/>
            <a:endParaRPr lang="en-US"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pPr lvl="0"/>
            <a:endParaRPr lang="en-US"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Cryptography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619F88EC-80D4-436F-9264-95773A73AF0B}" type="datetime8">
              <a:rPr lang="en-US"/>
              <a:pPr/>
              <a:t>8/30/2017 12:29 PM</a:t>
            </a:fld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BCCD2D-3B54-48A6-821D-655C2AF19190}" type="slidenum">
              <a:rPr lang="en-US"/>
              <a:pPr/>
              <a:t>45</a:t>
            </a:fld>
            <a:endParaRPr lang="en-US"/>
          </a:p>
        </p:txBody>
      </p:sp>
      <p:sp>
        <p:nvSpPr>
          <p:cNvPr id="235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5CFCC-12E9-3B46-927F-5CF7A0C20619}" type="slidenum">
              <a:rPr lang="en-US" smtClean="0"/>
              <a:pPr/>
              <a:t>46</a:t>
            </a:fld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27657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9238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5CFCC-12E9-3B46-927F-5CF7A0C20619}" type="slidenum">
              <a:rPr lang="en-US" smtClean="0"/>
              <a:pPr/>
              <a:t>50</a:t>
            </a:fld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5CFCC-12E9-3B46-927F-5CF7A0C20619}" type="slidenum">
              <a:rPr lang="en-US" smtClean="0"/>
              <a:pPr/>
              <a:t>52</a:t>
            </a:fld>
            <a:endParaRPr 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5CFCC-12E9-3B46-927F-5CF7A0C20619}" type="slidenum">
              <a:rPr lang="en-US" smtClean="0"/>
              <a:pPr/>
              <a:t>53</a:t>
            </a:fld>
            <a:endParaRPr 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5CFCC-12E9-3B46-927F-5CF7A0C20619}" type="slidenum">
              <a:rPr lang="en-US" smtClean="0"/>
              <a:pPr/>
              <a:t>54</a:t>
            </a:fld>
            <a:endParaRPr 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09109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71" y="4560570"/>
            <a:ext cx="58516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7125" tIns="48562" rIns="97125" bIns="48562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1358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5CFCC-12E9-3B46-927F-5CF7A0C20619}" type="slidenum">
              <a:rPr lang="en-US" smtClean="0"/>
              <a:pPr/>
              <a:t>59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50168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06838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286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39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267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Legalities, Privacy, and Data Ownership can be a challenge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5A9F4-14AB-4E34-9372-28158D5523B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241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424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66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2250" y="685800"/>
            <a:ext cx="1962150" cy="4648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5734050" cy="4648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218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2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33803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33804" name="Rectangle 12"/>
          <p:cNvSpPr>
            <a:spLocks noGrp="1" noChangeArrowheads="1"/>
          </p:cNvSpPr>
          <p:nvPr>
            <p:ph type="dt" sz="half" idx="2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33805" name="Rectangle 13"/>
          <p:cNvSpPr>
            <a:spLocks noGrp="1" noChangeArrowheads="1"/>
          </p:cNvSpPr>
          <p:nvPr>
            <p:ph type="ftr" sz="quarter" idx="3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33806" name="Rectangle 14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AC54D71-A523-45CB-A9DD-AD63A66D3D5D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41FA50-C114-44B5-A063-972E3310BCA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47250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A638E2-5159-464C-93A6-CD16EE151FA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8231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C19647-9229-46BC-8CE4-91787A01D8F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0778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D8F0F69-D742-41D5-A8DE-3254F81F72C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1815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E09ECE-4EE6-4AFC-9E84-1A0C495A43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18739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88C851-DA05-4B3F-B2C5-FCD72929B53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40629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FF506-C556-4D96-8574-1AF3A2F3F2C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86937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  <a:ln w="50800" cmpd="dbl">
            <a:solidFill>
              <a:schemeClr val="tx1"/>
            </a:solidFill>
            <a:prstDash val="solid"/>
          </a:ln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0135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7FF6B4-5C61-4F6B-AF9C-D27F4A8E71D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83830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C7DD0E-2338-4154-806D-187F41FAF3B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90228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6111CAE-A237-4DD8-B6D0-3FB5155C4B1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70552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4245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  <a:ln w="50800" cmpd="dbl">
            <a:solidFill>
              <a:schemeClr val="tx1"/>
            </a:solidFill>
            <a:prstDash val="solid"/>
          </a:ln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 sz="2400">
                <a:latin typeface="Calibri" panose="020F0502020204030204" pitchFamily="34" charset="0"/>
              </a:defRPr>
            </a:lvl1pPr>
            <a:lvl2pPr>
              <a:defRPr sz="2000"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0135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487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19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8804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98027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503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110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4877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335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751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667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2250" y="685800"/>
            <a:ext cx="1962150" cy="4648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5734050" cy="4648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2189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2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33803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33804" name="Rectangle 12"/>
          <p:cNvSpPr>
            <a:spLocks noGrp="1" noChangeArrowheads="1"/>
          </p:cNvSpPr>
          <p:nvPr>
            <p:ph type="dt" sz="half" idx="2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33805" name="Rectangle 13"/>
          <p:cNvSpPr>
            <a:spLocks noGrp="1" noChangeArrowheads="1"/>
          </p:cNvSpPr>
          <p:nvPr>
            <p:ph type="ftr" sz="quarter" idx="3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33806" name="Rectangle 14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AC54D71-A523-45CB-A9DD-AD63A66D3D5D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41FA50-C114-44B5-A063-972E3310BCA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472504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A638E2-5159-464C-93A6-CD16EE151FA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82318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C19647-9229-46BC-8CE4-91787A01D8F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077832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D8F0F69-D742-41D5-A8DE-3254F81F72C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181599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E09ECE-4EE6-4AFC-9E84-1A0C495A43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1873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19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8804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88C851-DA05-4B3F-B2C5-FCD72929B53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40629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FF506-C556-4D96-8574-1AF3A2F3F2C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8693760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7FF6B4-5C61-4F6B-AF9C-D27F4A8E71D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838308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C7DD0E-2338-4154-806D-187F41FAF3B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902283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6111CAE-A237-4DD8-B6D0-3FB5155C4B1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7055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980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50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110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3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75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60400" y="317500"/>
            <a:ext cx="7848600" cy="58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219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297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297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r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Calibri" panose="020F0502020204030204" pitchFamily="34" charset="0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9pPr>
    </p:titleStyle>
    <p:bodyStyle>
      <a:lvl1pPr marL="0" indent="0" algn="l" rtl="0" eaLnBrk="1" fontAlgn="base" hangingPunct="1">
        <a:spcBef>
          <a:spcPct val="20000"/>
        </a:spcBef>
        <a:spcAft>
          <a:spcPct val="0"/>
        </a:spcAft>
        <a:buNone/>
        <a:defRPr sz="28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Calibri" panose="020F05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Calibri" panose="020F05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1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3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4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5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6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7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277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2779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32780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32781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+mn-lt"/>
              </a:defRPr>
            </a:lvl1pPr>
          </a:lstStyle>
          <a:p>
            <a:fld id="{A36F1AFF-8B21-4CBF-A5F0-1338BBB132AE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60400" y="317500"/>
            <a:ext cx="7848600" cy="58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219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297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/>
            </a:lvl1pPr>
          </a:lstStyle>
          <a:p>
            <a:fld id="{FB7712AD-3B21-4FE9-B722-CF9B0200D9B9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297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92AD1841-A6B9-4EB0-85D3-9F71877BF64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r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Calibri" panose="020F0502020204030204" pitchFamily="34" charset="0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Times New Roman" pitchFamily="18" charset="0"/>
        </a:defRPr>
      </a:lvl9pPr>
    </p:titleStyle>
    <p:bodyStyle>
      <a:lvl1pPr marL="0" indent="0" algn="l" rtl="0" eaLnBrk="1" fontAlgn="base" hangingPunct="1">
        <a:spcBef>
          <a:spcPct val="20000"/>
        </a:spcBef>
        <a:spcAft>
          <a:spcPct val="0"/>
        </a:spcAft>
        <a:buNone/>
        <a:defRPr sz="28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Calibri" panose="020F05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Calibri" panose="020F05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1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3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4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5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6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wrap="none" anchor="ctr"/>
          <a:lstStyle/>
          <a:p>
            <a:pPr eaLnBrk="1" hangingPunct="1"/>
            <a:endParaRPr kumimoji="1" lang="en-US" altLang="en-US">
              <a:latin typeface="Arial" pitchFamily="34" charset="0"/>
            </a:endParaRPr>
          </a:p>
        </p:txBody>
      </p:sp>
      <p:sp>
        <p:nvSpPr>
          <p:cNvPr id="32777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277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2779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32780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32781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+mn-lt"/>
              </a:defRPr>
            </a:lvl1pPr>
          </a:lstStyle>
          <a:p>
            <a:fld id="{A36F1AFF-8B21-4CBF-A5F0-1338BBB132AE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3600" b="1" dirty="0"/>
              <a:t>Introduction to Web and Distributed Programming</a:t>
            </a:r>
          </a:p>
        </p:txBody>
      </p:sp>
    </p:spTree>
    <p:extLst>
      <p:ext uri="{BB962C8B-B14F-4D97-AF65-F5344CB8AC3E}">
        <p14:creationId xmlns:p14="http://schemas.microsoft.com/office/powerpoint/2010/main" val="169309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Communication Architectures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3886200" cy="4876800"/>
          </a:xfrm>
        </p:spPr>
        <p:txBody>
          <a:bodyPr/>
          <a:lstStyle/>
          <a:p>
            <a:r>
              <a:rPr lang="en-US" dirty="0"/>
              <a:t>Client / Server</a:t>
            </a:r>
          </a:p>
          <a:p>
            <a:pPr lvl="1"/>
            <a:r>
              <a:rPr lang="en-US" dirty="0"/>
              <a:t>One machine (the </a:t>
            </a:r>
            <a:r>
              <a:rPr lang="en-US" b="1" i="1" dirty="0">
                <a:solidFill>
                  <a:srgbClr val="FF0000"/>
                </a:solidFill>
              </a:rPr>
              <a:t>server</a:t>
            </a:r>
            <a:r>
              <a:rPr lang="en-US" dirty="0"/>
              <a:t>) is a distinguished node</a:t>
            </a:r>
          </a:p>
          <a:p>
            <a:pPr lvl="1"/>
            <a:r>
              <a:rPr lang="en-US" dirty="0"/>
              <a:t>All other machines (the </a:t>
            </a:r>
            <a:r>
              <a:rPr lang="en-US" b="1" i="1" dirty="0">
                <a:solidFill>
                  <a:srgbClr val="FF0000"/>
                </a:solidFill>
              </a:rPr>
              <a:t>clients</a:t>
            </a:r>
            <a:r>
              <a:rPr lang="en-US" dirty="0"/>
              <a:t>) communicate with the server</a:t>
            </a:r>
          </a:p>
          <a:p>
            <a:endParaRPr lang="en-US" dirty="0"/>
          </a:p>
          <a:p>
            <a:r>
              <a:rPr lang="en-US" dirty="0"/>
              <a:t>Peer-to-Peer</a:t>
            </a:r>
          </a:p>
          <a:p>
            <a:pPr lvl="1"/>
            <a:r>
              <a:rPr lang="en-US" dirty="0"/>
              <a:t>All machines can act as both client and server</a:t>
            </a:r>
          </a:p>
        </p:txBody>
      </p:sp>
      <p:pic>
        <p:nvPicPr>
          <p:cNvPr id="3074" name="Picture 2" descr="http://upload.wikimedia.org/wikipedia/commons/thumb/c/c9/Client-server-model.svg/468px-Client-server-model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676400"/>
            <a:ext cx="3543300" cy="153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upload.wikimedia.org/wikipedia/commons/thumb/3/3f/P2P-network.svg/200px-P2P-network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968" y="3182638"/>
            <a:ext cx="3281363" cy="3396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007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The Internet</a:t>
            </a:r>
          </a:p>
        </p:txBody>
      </p:sp>
    </p:spTree>
    <p:extLst>
      <p:ext uri="{BB962C8B-B14F-4D97-AF65-F5344CB8AC3E}">
        <p14:creationId xmlns:p14="http://schemas.microsoft.com/office/powerpoint/2010/main" val="1833900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Internet (History)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43000"/>
            <a:ext cx="5257800" cy="5029200"/>
          </a:xfrm>
        </p:spPr>
        <p:txBody>
          <a:bodyPr>
            <a:normAutofit/>
          </a:bodyPr>
          <a:lstStyle/>
          <a:p>
            <a:r>
              <a:rPr lang="en-US" dirty="0"/>
              <a:t>The Internet has roots in a </a:t>
            </a:r>
            <a:r>
              <a:rPr lang="en-US" b="1" i="1" dirty="0"/>
              <a:t>Department of Defense</a:t>
            </a:r>
            <a:r>
              <a:rPr lang="en-US" b="1" dirty="0"/>
              <a:t> </a:t>
            </a:r>
            <a:r>
              <a:rPr lang="en-US" dirty="0"/>
              <a:t>project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Needed a </a:t>
            </a:r>
            <a:r>
              <a:rPr lang="en-US" b="1" i="1" dirty="0">
                <a:solidFill>
                  <a:srgbClr val="FF0000"/>
                </a:solidFill>
              </a:rPr>
              <a:t>robust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network that will withstand attacks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Led to creation of </a:t>
            </a:r>
            <a:r>
              <a:rPr lang="en-US" dirty="0" err="1">
                <a:solidFill>
                  <a:srgbClr val="7030A0"/>
                </a:solidFill>
              </a:rPr>
              <a:t>ARPAnet</a:t>
            </a:r>
            <a:r>
              <a:rPr lang="en-US" dirty="0"/>
              <a:t> (1960s)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First node: UCLA – 1969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Led to other projects: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7030A0"/>
                </a:solidFill>
              </a:rPr>
              <a:t>BITnet</a:t>
            </a:r>
            <a:r>
              <a:rPr lang="en-US" dirty="0"/>
              <a:t>, </a:t>
            </a:r>
            <a:r>
              <a:rPr lang="en-US" dirty="0" err="1">
                <a:solidFill>
                  <a:srgbClr val="7030A0"/>
                </a:solidFill>
              </a:rPr>
              <a:t>Csnet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(1970s, 1980s): email, file transfer</a:t>
            </a:r>
          </a:p>
        </p:txBody>
      </p:sp>
      <p:pic>
        <p:nvPicPr>
          <p:cNvPr id="4104" name="Picture 8" descr="http://www.clker.com/cliparts/0/0/7/d/119543805646210957nuclear_explosion_bogdan_01.svg.m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1371600"/>
            <a:ext cx="2828925" cy="2847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886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Internet (History 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43000"/>
            <a:ext cx="5867400" cy="5029200"/>
          </a:xfrm>
        </p:spPr>
        <p:txBody>
          <a:bodyPr>
            <a:normAutofit/>
          </a:bodyPr>
          <a:lstStyle/>
          <a:p>
            <a:r>
              <a:rPr lang="en-US" dirty="0"/>
              <a:t>Later, led to </a:t>
            </a:r>
            <a:r>
              <a:rPr lang="en-US" b="1" dirty="0" err="1"/>
              <a:t>NSFnet</a:t>
            </a:r>
            <a:r>
              <a:rPr lang="en-US" dirty="0"/>
              <a:t> (1986)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Originally connected 5 supercomputer centers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Used a three-tiered network architecture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1990 – replaced </a:t>
            </a:r>
            <a:r>
              <a:rPr lang="en-US" dirty="0" err="1"/>
              <a:t>ARPAnet</a:t>
            </a:r>
            <a:r>
              <a:rPr lang="en-US" dirty="0"/>
              <a:t> for non-military uses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Became available for all to use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Eventually became the known as the Internet</a:t>
            </a:r>
          </a:p>
        </p:txBody>
      </p:sp>
      <p:pic>
        <p:nvPicPr>
          <p:cNvPr id="4100" name="Picture 4" descr="http://upload.wikimedia.org/wikipedia/commons/2/25/NSFNET-backbone-56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3455033"/>
            <a:ext cx="3434912" cy="2200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upload.wikimedia.org/wikipedia/commons/1/18/NSFNETThreeTieredArchitectur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455033"/>
            <a:ext cx="3314700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8393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Internet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i="1" dirty="0">
                <a:solidFill>
                  <a:srgbClr val="FF0000"/>
                </a:solidFill>
              </a:rPr>
              <a:t>Internet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is a </a:t>
            </a:r>
            <a:r>
              <a:rPr lang="en-US" b="1" i="1" dirty="0">
                <a:solidFill>
                  <a:srgbClr val="7030A0"/>
                </a:solidFill>
              </a:rPr>
              <a:t>network of networks</a:t>
            </a:r>
          </a:p>
          <a:p>
            <a:r>
              <a:rPr lang="en-US" dirty="0"/>
              <a:t>Based on the idea of packet switching: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Data is divided into </a:t>
            </a:r>
            <a:r>
              <a:rPr lang="en-US" b="1" i="1" dirty="0">
                <a:solidFill>
                  <a:srgbClr val="FF0000"/>
                </a:solidFill>
              </a:rPr>
              <a:t>packets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Packets are uniquely numbered in sequence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Destination address is included in every packet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Each packet may take a different route from source to destination (decided by </a:t>
            </a:r>
            <a:r>
              <a:rPr lang="en-US" b="1" i="1" dirty="0">
                <a:solidFill>
                  <a:srgbClr val="FF0000"/>
                </a:solidFill>
              </a:rPr>
              <a:t>routers</a:t>
            </a:r>
            <a:r>
              <a:rPr lang="en-US" dirty="0"/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Packets are reassembled using sequence numbers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584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Packet Switching Example</a:t>
            </a:r>
          </a:p>
        </p:txBody>
      </p:sp>
      <p:pic>
        <p:nvPicPr>
          <p:cNvPr id="6148" name="Picture 4" descr="http://upload.wikimedia.org/wikipedia/commons/f/f6/Packet_Switching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4000"/>
            <a:ext cx="7210425" cy="405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019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Packet Switching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Advantages of packet switching: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 centralized control (</a:t>
            </a:r>
            <a:r>
              <a:rPr lang="en-US" dirty="0">
                <a:solidFill>
                  <a:srgbClr val="027205"/>
                </a:solidFill>
              </a:rPr>
              <a:t>robust</a:t>
            </a:r>
            <a:r>
              <a:rPr lang="en-US" dirty="0"/>
              <a:t>): can reroute around failed nodes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27205"/>
                </a:solidFill>
              </a:rPr>
              <a:t>Efficient</a:t>
            </a:r>
            <a:r>
              <a:rPr lang="en-US" dirty="0"/>
              <a:t>: packets can be routed along most efficient path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27205"/>
                </a:solidFill>
              </a:rPr>
              <a:t>Lower cost </a:t>
            </a:r>
            <a:r>
              <a:rPr lang="en-US" dirty="0"/>
              <a:t>compared to dedicated lines (circuits)</a:t>
            </a:r>
          </a:p>
        </p:txBody>
      </p:sp>
    </p:spTree>
    <p:extLst>
      <p:ext uri="{BB962C8B-B14F-4D97-AF65-F5344CB8AC3E}">
        <p14:creationId xmlns:p14="http://schemas.microsoft.com/office/powerpoint/2010/main" val="92845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Protocols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5105400"/>
          </a:xfrm>
        </p:spPr>
        <p:txBody>
          <a:bodyPr>
            <a:normAutofit/>
          </a:bodyPr>
          <a:lstStyle/>
          <a:p>
            <a:r>
              <a:rPr lang="en-US" dirty="0"/>
              <a:t>Mechanism for implementing the Internet: </a:t>
            </a:r>
          </a:p>
          <a:p>
            <a:r>
              <a:rPr lang="en-US" dirty="0"/>
              <a:t>	TCP/IP protocol(s)</a:t>
            </a:r>
          </a:p>
          <a:p>
            <a:endParaRPr lang="en-US" b="1" i="1" dirty="0">
              <a:solidFill>
                <a:srgbClr val="FF0000"/>
              </a:solidFill>
            </a:endParaRPr>
          </a:p>
          <a:p>
            <a:r>
              <a:rPr lang="en-US" b="1" i="1" dirty="0">
                <a:solidFill>
                  <a:srgbClr val="FF0000"/>
                </a:solidFill>
              </a:rPr>
              <a:t>Protocol</a:t>
            </a:r>
            <a:r>
              <a:rPr lang="en-US" dirty="0"/>
              <a:t>: set of rules</a:t>
            </a:r>
          </a:p>
          <a:p>
            <a:endParaRPr lang="en-US" dirty="0"/>
          </a:p>
          <a:p>
            <a:r>
              <a:rPr lang="en-US" dirty="0"/>
              <a:t>TCP/IP Protocols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4 layers: application, transport, internet, and link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Each layer hides the implementation of the bottom layer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7233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TCP/IP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5257800" cy="518160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Application Layer </a:t>
            </a:r>
            <a:r>
              <a:rPr lang="en-US" dirty="0"/>
              <a:t>Protocols - Top Layer</a:t>
            </a:r>
          </a:p>
          <a:p>
            <a:pPr lvl="1"/>
            <a:r>
              <a:rPr lang="en-US" dirty="0"/>
              <a:t>Describes format of data for specific applications</a:t>
            </a:r>
          </a:p>
          <a:p>
            <a:pPr lvl="1"/>
            <a:r>
              <a:rPr lang="en-US" dirty="0"/>
              <a:t>HTTP (WWW), Telnet, email, FTP (file transfer)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Transport Layer </a:t>
            </a:r>
            <a:r>
              <a:rPr lang="en-US" dirty="0"/>
              <a:t>Protocols</a:t>
            </a:r>
          </a:p>
          <a:p>
            <a:pPr lvl="1"/>
            <a:r>
              <a:rPr lang="en-US" dirty="0"/>
              <a:t>Describe how data is sent from end-to-end</a:t>
            </a:r>
          </a:p>
          <a:p>
            <a:pPr lvl="1"/>
            <a:r>
              <a:rPr lang="en-US" dirty="0"/>
              <a:t>Handles connections, flow control, congestion</a:t>
            </a:r>
          </a:p>
          <a:p>
            <a:pPr lvl="1"/>
            <a:r>
              <a:rPr lang="en-US" dirty="0"/>
              <a:t>TCP, UDP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Internet Layer </a:t>
            </a:r>
            <a:r>
              <a:rPr lang="en-US" dirty="0"/>
              <a:t>Protocols</a:t>
            </a:r>
          </a:p>
          <a:p>
            <a:pPr lvl="1"/>
            <a:r>
              <a:rPr lang="en-US" dirty="0"/>
              <a:t>Provides an addressing scheme</a:t>
            </a:r>
          </a:p>
          <a:p>
            <a:pPr lvl="1"/>
            <a:r>
              <a:rPr lang="en-US" dirty="0"/>
              <a:t>Implements routing algorithms for transporting data to destination address</a:t>
            </a:r>
          </a:p>
          <a:p>
            <a:pPr lvl="1"/>
            <a:r>
              <a:rPr lang="en-US" dirty="0"/>
              <a:t>IPv4, IPv6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Link Layer </a:t>
            </a:r>
            <a:r>
              <a:rPr lang="en-US" dirty="0"/>
              <a:t>Protocols - Bottom Layer</a:t>
            </a:r>
          </a:p>
          <a:p>
            <a:pPr lvl="1"/>
            <a:r>
              <a:rPr lang="en-US" dirty="0"/>
              <a:t>How two machines are physically connected</a:t>
            </a:r>
          </a:p>
          <a:p>
            <a:pPr lvl="1"/>
            <a:r>
              <a:rPr lang="en-US" dirty="0"/>
              <a:t>Wired (Ethernet), Wireless (</a:t>
            </a:r>
            <a:r>
              <a:rPr lang="en-US" dirty="0" err="1"/>
              <a:t>WiFi</a:t>
            </a:r>
            <a:r>
              <a:rPr lang="en-US" dirty="0"/>
              <a:t>), PPP, Fiber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218" name="Picture 2" descr="http://upload.wikimedia.org/wikipedia/commons/thumb/3/3b/UDP_encapsulation.svg/800px-UDP_encapsulation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446663"/>
            <a:ext cx="4362450" cy="272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08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TCP/IP - Example</a:t>
            </a:r>
          </a:p>
        </p:txBody>
      </p:sp>
      <p:pic>
        <p:nvPicPr>
          <p:cNvPr id="7170" name="Picture 2" descr="http://upload.wikimedia.org/wikipedia/commons/thumb/c/c4/IP_stack_connections.svg/490px-IP_stack_connections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630" y="1219200"/>
            <a:ext cx="4806370" cy="568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0983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Define what is distributed computing and understand the associated opportunities and challenges that are involved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Explore the workings of the Internet and the World Wide Web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Understand the security problems involved in Web applications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Outline key technologies in web programming</a:t>
            </a:r>
          </a:p>
        </p:txBody>
      </p:sp>
    </p:spTree>
    <p:extLst>
      <p:ext uri="{BB962C8B-B14F-4D97-AF65-F5344CB8AC3E}">
        <p14:creationId xmlns:p14="http://schemas.microsoft.com/office/powerpoint/2010/main" val="320361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- Addressing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Packets need to know their destination</a:t>
            </a:r>
          </a:p>
          <a:p>
            <a:endParaRPr lang="en-US" dirty="0"/>
          </a:p>
          <a:p>
            <a:r>
              <a:rPr lang="en-US" dirty="0"/>
              <a:t>In the Internet, each node has a designated (IP) address</a:t>
            </a:r>
          </a:p>
          <a:p>
            <a:endParaRPr lang="en-US" dirty="0"/>
          </a:p>
          <a:p>
            <a:r>
              <a:rPr lang="en-US" dirty="0"/>
              <a:t>Internet Protocol (IP) Addressing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Each node has a unique address (number)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IPv4: 32-bit binary number, IPv6: 128-bit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e.g. 157.23.43.101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Organizations are assigned a group of IPs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62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Names*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953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IP addresses (numbers) are difficult to remember</a:t>
            </a:r>
          </a:p>
          <a:p>
            <a:r>
              <a:rPr lang="en-US" dirty="0"/>
              <a:t>Solution: </a:t>
            </a:r>
            <a:r>
              <a:rPr lang="en-US" b="1" dirty="0"/>
              <a:t>Domain Name System (DNS)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Servers that look-up a number given an easier to remember name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provides functionality similar to a phone book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converts fully qualified domain names to IP addresses</a:t>
            </a:r>
          </a:p>
          <a:p>
            <a:endParaRPr lang="en-US" dirty="0"/>
          </a:p>
          <a:p>
            <a:r>
              <a:rPr lang="en-US" b="1" i="1" dirty="0">
                <a:solidFill>
                  <a:srgbClr val="FF0000"/>
                </a:solidFill>
              </a:rPr>
              <a:t>Fully qualified domain name</a:t>
            </a:r>
            <a:r>
              <a:rPr lang="en-US" dirty="0"/>
              <a:t>: host name and all of the domain names </a:t>
            </a:r>
          </a:p>
          <a:p>
            <a:endParaRPr lang="en-US" dirty="0"/>
          </a:p>
          <a:p>
            <a:r>
              <a:rPr lang="en-US" dirty="0"/>
              <a:t>Form: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host-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name.domain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-names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First domain is the smallest; last is the largest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Last domain specifies the type of organization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Example: 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cs.lewisu.edu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234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Names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last part of a domain name, called a </a:t>
            </a:r>
            <a:r>
              <a:rPr lang="en-US" b="1" i="1" dirty="0">
                <a:solidFill>
                  <a:srgbClr val="FF0000"/>
                </a:solidFill>
              </a:rPr>
              <a:t>top-level domain (TLD)</a:t>
            </a:r>
            <a:r>
              <a:rPr lang="en-US" dirty="0"/>
              <a:t>, indicates the type of organization:</a:t>
            </a:r>
          </a:p>
          <a:p>
            <a:pPr marL="457200" lvl="1" indent="0">
              <a:buNone/>
            </a:pPr>
            <a:endParaRPr lang="en-US" dirty="0"/>
          </a:p>
        </p:txBody>
      </p:sp>
      <p:graphicFrame>
        <p:nvGraphicFramePr>
          <p:cNvPr id="5" name="Content Placeholder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6678421"/>
              </p:ext>
            </p:extLst>
          </p:nvPr>
        </p:nvGraphicFramePr>
        <p:xfrm>
          <a:off x="1752600" y="2514600"/>
          <a:ext cx="6014357" cy="365760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11753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9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5833">
                <a:tc>
                  <a:txBody>
                    <a:bodyPr/>
                    <a:lstStyle/>
                    <a:p>
                      <a:r>
                        <a:rPr lang="en-US" sz="2400" dirty="0"/>
                        <a:t>Suffix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Organization</a:t>
                      </a:r>
                      <a:r>
                        <a:rPr lang="en-US" sz="2400" baseline="0" dirty="0"/>
                        <a:t> Type/Country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/>
                        <a:t>edu</a:t>
                      </a:r>
                      <a:endParaRPr lang="en-US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Educational institution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com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Commercial</a:t>
                      </a:r>
                      <a:r>
                        <a:rPr lang="en-US" sz="2400" baseline="0" dirty="0"/>
                        <a:t> entity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org 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Non-profit</a:t>
                      </a:r>
                      <a:r>
                        <a:rPr lang="en-US" sz="2400" baseline="0" dirty="0"/>
                        <a:t> organization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net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Network-based</a:t>
                      </a:r>
                      <a:r>
                        <a:rPr lang="en-US" sz="2400" baseline="0" dirty="0"/>
                        <a:t> organization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err="1"/>
                        <a:t>uk</a:t>
                      </a:r>
                      <a:endParaRPr lang="en-US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United</a:t>
                      </a:r>
                      <a:r>
                        <a:rPr lang="en-US" sz="2400" baseline="0" dirty="0"/>
                        <a:t> Kingdom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au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Australia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ca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Canada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5603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The World Wide Web</a:t>
            </a:r>
          </a:p>
        </p:txBody>
      </p:sp>
    </p:spTree>
    <p:extLst>
      <p:ext uri="{BB962C8B-B14F-4D97-AF65-F5344CB8AC3E}">
        <p14:creationId xmlns:p14="http://schemas.microsoft.com/office/powerpoint/2010/main" val="18339001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Wide Web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Origins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Tim Berners-Lee at CERN proposed the Web in 1989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Purpose: to allow scientists to have access to many databases of scientific work through their own computers</a:t>
            </a:r>
          </a:p>
          <a:p>
            <a:endParaRPr lang="en-US" dirty="0"/>
          </a:p>
          <a:p>
            <a:r>
              <a:rPr lang="en-US" dirty="0"/>
              <a:t>The World Wide Web is a system of interlinked </a:t>
            </a:r>
            <a:r>
              <a:rPr lang="en-US" b="1" i="1" dirty="0">
                <a:solidFill>
                  <a:srgbClr val="FF0000"/>
                </a:solidFill>
              </a:rPr>
              <a:t>hypertext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documents accessed via the Internet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Collection of servers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Client/server architecture</a:t>
            </a:r>
          </a:p>
          <a:p>
            <a:endParaRPr lang="en-US" dirty="0"/>
          </a:p>
          <a:p>
            <a:r>
              <a:rPr lang="en-US" b="1" dirty="0"/>
              <a:t>WWW is not the same as the Internet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24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3452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 Browsers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i="1" dirty="0">
                <a:solidFill>
                  <a:srgbClr val="FF0000"/>
                </a:solidFill>
              </a:rPr>
              <a:t>browser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is a program which accesses and presents information</a:t>
            </a:r>
          </a:p>
          <a:p>
            <a:pPr lvl="1"/>
            <a:r>
              <a:rPr lang="en-US" dirty="0"/>
              <a:t>text, graphics, video, sound, audio, executable programs</a:t>
            </a:r>
          </a:p>
          <a:p>
            <a:endParaRPr lang="en-US" dirty="0"/>
          </a:p>
          <a:p>
            <a:r>
              <a:rPr lang="en-US" dirty="0"/>
              <a:t>Mosaic - NCSA (Univ. of Illinois), in early 1993</a:t>
            </a:r>
          </a:p>
          <a:p>
            <a:pPr lvl="1"/>
            <a:r>
              <a:rPr lang="en-US" dirty="0"/>
              <a:t>First to use a GUI, led to explosion of Web use</a:t>
            </a:r>
          </a:p>
          <a:p>
            <a:pPr lvl="1"/>
            <a:r>
              <a:rPr lang="en-US" dirty="0"/>
              <a:t>Initially for X-Windows, under UNIX, but was ported to other platforms by late 1993</a:t>
            </a:r>
          </a:p>
          <a:p>
            <a:endParaRPr lang="en-US" dirty="0"/>
          </a:p>
          <a:p>
            <a:r>
              <a:rPr lang="en-US" dirty="0"/>
              <a:t>Browsers request documents from </a:t>
            </a:r>
            <a:r>
              <a:rPr lang="en-US" b="1" i="1" dirty="0">
                <a:solidFill>
                  <a:srgbClr val="FF0000"/>
                </a:solidFill>
              </a:rPr>
              <a:t>Web Servers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2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Browsers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Browsers are clients - always initiate</a:t>
            </a:r>
            <a:r>
              <a:rPr lang="en-US" dirty="0"/>
              <a:t>, </a:t>
            </a:r>
          </a:p>
          <a:p>
            <a:r>
              <a:rPr lang="en-US" b="1" dirty="0">
                <a:solidFill>
                  <a:srgbClr val="00B050"/>
                </a:solidFill>
              </a:rPr>
              <a:t>Servers  react </a:t>
            </a:r>
          </a:p>
          <a:p>
            <a:r>
              <a:rPr lang="en-US" sz="2000" dirty="0"/>
              <a:t>(although sometimes servers require responses)</a:t>
            </a:r>
          </a:p>
          <a:p>
            <a:endParaRPr lang="en-US" dirty="0"/>
          </a:p>
          <a:p>
            <a:r>
              <a:rPr lang="en-US" dirty="0"/>
              <a:t>Most requests are for existing documents, using </a:t>
            </a:r>
            <a:r>
              <a:rPr lang="en-US" b="1" i="1" dirty="0" err="1">
                <a:solidFill>
                  <a:srgbClr val="FF0000"/>
                </a:solidFill>
              </a:rPr>
              <a:t>HyperText</a:t>
            </a:r>
            <a:r>
              <a:rPr lang="en-US" b="1" i="1" dirty="0">
                <a:solidFill>
                  <a:srgbClr val="FF0000"/>
                </a:solidFill>
              </a:rPr>
              <a:t> Transfer Protocol (HTTP)</a:t>
            </a:r>
          </a:p>
          <a:p>
            <a:r>
              <a:rPr lang="en-US" sz="2000" dirty="0"/>
              <a:t>(but some requests are for program execution, with the output being returned as a document)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71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Web servers provide responses to browser requests 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Either </a:t>
            </a:r>
            <a:r>
              <a:rPr lang="en-US" dirty="0">
                <a:solidFill>
                  <a:srgbClr val="7030A0"/>
                </a:solidFill>
              </a:rPr>
              <a:t>existing documents </a:t>
            </a:r>
            <a:r>
              <a:rPr lang="en-US" dirty="0"/>
              <a:t>or </a:t>
            </a:r>
            <a:r>
              <a:rPr lang="en-US" b="1" dirty="0">
                <a:solidFill>
                  <a:srgbClr val="00B050"/>
                </a:solidFill>
              </a:rPr>
              <a:t>dynamically built documents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Browser-server connection is now maintained through more than one </a:t>
            </a:r>
            <a:r>
              <a:rPr lang="en-US" b="1" dirty="0"/>
              <a:t>request-response cycle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951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Servers (continued)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876800"/>
          </a:xfrm>
        </p:spPr>
        <p:txBody>
          <a:bodyPr>
            <a:normAutofit fontScale="92500"/>
          </a:bodyPr>
          <a:lstStyle/>
          <a:p>
            <a:r>
              <a:rPr lang="en-US" dirty="0"/>
              <a:t>Communications between browsers and servers use HTTP</a:t>
            </a:r>
          </a:p>
          <a:p>
            <a:endParaRPr lang="en-US" dirty="0"/>
          </a:p>
          <a:p>
            <a:r>
              <a:rPr lang="en-US" dirty="0"/>
              <a:t>Web servers run as background processes in the operating system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Monitor a communications port on the host, accepting HTTP messages when they appear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 Web servers have two main directories: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dirty="0"/>
              <a:t>Document root </a:t>
            </a:r>
            <a:r>
              <a:rPr lang="en-US" dirty="0"/>
              <a:t>(servable documents)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dirty="0"/>
              <a:t>Server root </a:t>
            </a:r>
            <a:r>
              <a:rPr lang="en-US" dirty="0"/>
              <a:t>(server system software)</a:t>
            </a:r>
          </a:p>
          <a:p>
            <a:endParaRPr lang="en-US" dirty="0"/>
          </a:p>
          <a:p>
            <a:r>
              <a:rPr lang="en-US" dirty="0"/>
              <a:t>Document root is accessed indirectly by clients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Its actual location is set by the server  configuration file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Requests are mapped to the actual location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00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Common Web Servers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Apache</a:t>
            </a:r>
            <a:r>
              <a:rPr lang="en-US" dirty="0"/>
              <a:t> (open source, fast, reliable)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Currently the most popular web server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Open source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Cross-platform: UNIX, Linux, Mac OS X, Windows, etc.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Installed on the computer science web server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Maintained by editing its configuration file</a:t>
            </a:r>
          </a:p>
          <a:p>
            <a:endParaRPr lang="en-US" dirty="0"/>
          </a:p>
          <a:p>
            <a:r>
              <a:rPr lang="en-US" b="1" dirty="0"/>
              <a:t>IIS</a:t>
            </a:r>
            <a:r>
              <a:rPr lang="en-US" dirty="0"/>
              <a:t> (Microsoft)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Maintained through a program with a GUI interface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70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Overview of Distributed Systems</a:t>
            </a:r>
          </a:p>
        </p:txBody>
      </p:sp>
    </p:spTree>
    <p:extLst>
      <p:ext uri="{BB962C8B-B14F-4D97-AF65-F5344CB8AC3E}">
        <p14:creationId xmlns:p14="http://schemas.microsoft.com/office/powerpoint/2010/main" val="25836313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URLs</a:t>
            </a:r>
          </a:p>
        </p:txBody>
      </p:sp>
      <p:sp>
        <p:nvSpPr>
          <p:cNvPr id="3543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addresses are </a:t>
            </a:r>
            <a:r>
              <a:rPr lang="en-US" b="1" i="1" dirty="0">
                <a:solidFill>
                  <a:srgbClr val="FF0000"/>
                </a:solidFill>
              </a:rPr>
              <a:t>URL - Uniform Resource Locator</a:t>
            </a:r>
          </a:p>
          <a:p>
            <a:pPr lvl="1"/>
            <a:r>
              <a:rPr lang="en-US" dirty="0"/>
              <a:t>A server address and a path to a particular file</a:t>
            </a:r>
          </a:p>
          <a:p>
            <a:endParaRPr lang="en-US" dirty="0"/>
          </a:p>
          <a:p>
            <a:r>
              <a:rPr lang="en-US" dirty="0"/>
              <a:t>Example:</a:t>
            </a:r>
            <a:br>
              <a:rPr lang="en-US" dirty="0"/>
            </a:br>
            <a:r>
              <a:rPr lang="en-US" sz="2000" dirty="0">
                <a:latin typeface="Courier New" pitchFamily="49" charset="0"/>
                <a:cs typeface="Courier New" pitchFamily="49" charset="0"/>
              </a:rPr>
              <a:t>http://www.lewisu.edu/academics/colleges.htm</a:t>
            </a:r>
          </a:p>
          <a:p>
            <a:endParaRPr lang="en-US" dirty="0"/>
          </a:p>
          <a:p>
            <a:r>
              <a:rPr lang="en-US" dirty="0"/>
              <a:t>Web servers return the specified file</a:t>
            </a:r>
          </a:p>
          <a:p>
            <a:r>
              <a:rPr lang="en-US" dirty="0"/>
              <a:t>If no file is specified, web server looks for default filename  -usually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index.html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2"/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325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HyperText</a:t>
            </a:r>
            <a:r>
              <a:rPr lang="en-US" dirty="0"/>
              <a:t> Transfer Protocol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HTTP is the protocol used by ALL Web communications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Consists of two phases</a:t>
            </a:r>
          </a:p>
          <a:p>
            <a:pPr lvl="1"/>
            <a:r>
              <a:rPr lang="en-US" b="1" i="1" dirty="0">
                <a:solidFill>
                  <a:srgbClr val="7030A0"/>
                </a:solidFill>
              </a:rPr>
              <a:t>Request Phase</a:t>
            </a:r>
          </a:p>
          <a:p>
            <a:pPr lvl="1"/>
            <a:r>
              <a:rPr lang="en-US" b="1" i="1" dirty="0">
                <a:solidFill>
                  <a:srgbClr val="00B050"/>
                </a:solidFill>
              </a:rPr>
              <a:t>Response Phase</a:t>
            </a:r>
          </a:p>
          <a:p>
            <a:endParaRPr lang="en-US" dirty="0"/>
          </a:p>
          <a:p>
            <a:r>
              <a:rPr lang="en-US" dirty="0"/>
              <a:t>Each communication (request or response) has two parts</a:t>
            </a:r>
          </a:p>
          <a:p>
            <a:pPr lvl="1"/>
            <a:r>
              <a:rPr lang="en-US" dirty="0"/>
              <a:t>Header</a:t>
            </a:r>
          </a:p>
          <a:p>
            <a:pPr lvl="1"/>
            <a:r>
              <a:rPr lang="en-US" dirty="0"/>
              <a:t>Body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96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- Request Phase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Form: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HTTP method    domain part of URL   HTTP ver.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Header fields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blank line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Message body</a:t>
            </a:r>
          </a:p>
          <a:p>
            <a:endParaRPr lang="en-US" dirty="0"/>
          </a:p>
          <a:p>
            <a:r>
              <a:rPr lang="en-US" dirty="0"/>
              <a:t>An example of the first line of a request:</a:t>
            </a:r>
            <a:br>
              <a:rPr lang="en-US" dirty="0"/>
            </a:br>
            <a:r>
              <a:rPr lang="en-US" dirty="0">
                <a:latin typeface="Courier New" pitchFamily="49" charset="0"/>
                <a:cs typeface="Courier New" pitchFamily="49" charset="0"/>
              </a:rPr>
              <a:t>GET  /cs.uccp.edu/degrees.html  HTTP/1.1</a:t>
            </a:r>
          </a:p>
          <a:p>
            <a:endParaRPr lang="en-US" dirty="0"/>
          </a:p>
          <a:p>
            <a:r>
              <a:rPr lang="en-US" dirty="0"/>
              <a:t>Most commonly used methods:</a:t>
            </a:r>
          </a:p>
          <a:p>
            <a:pPr marL="457200" lvl="1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2400" dirty="0"/>
              <a:t> - Fetch a document</a:t>
            </a:r>
          </a:p>
          <a:p>
            <a:pPr marL="457200" lvl="1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POST</a:t>
            </a:r>
            <a:r>
              <a:rPr lang="en-US" sz="2400" dirty="0"/>
              <a:t> - Execute the document, using the data in body</a:t>
            </a:r>
          </a:p>
          <a:p>
            <a:pPr marL="457200" lvl="1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HEAD</a:t>
            </a:r>
            <a:r>
              <a:rPr lang="en-US" sz="2400" dirty="0"/>
              <a:t> - Fetch just the header of the document</a:t>
            </a:r>
          </a:p>
          <a:p>
            <a:pPr marL="457200" lvl="1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PUT</a:t>
            </a:r>
            <a:r>
              <a:rPr lang="en-US" sz="2400" dirty="0"/>
              <a:t> - Store a new document on the server</a:t>
            </a:r>
          </a:p>
          <a:p>
            <a:pPr marL="457200" lvl="1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DELETE</a:t>
            </a:r>
            <a:r>
              <a:rPr lang="en-US" sz="2400" dirty="0"/>
              <a:t> - Remove a document from the server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10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- Header Fields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Four categories of </a:t>
            </a:r>
            <a:r>
              <a:rPr lang="en-US" b="1" i="1" dirty="0">
                <a:solidFill>
                  <a:srgbClr val="FF0000"/>
                </a:solidFill>
              </a:rPr>
              <a:t>header fields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General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Request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Response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Entity</a:t>
            </a:r>
          </a:p>
          <a:p>
            <a:endParaRPr lang="en-US" dirty="0"/>
          </a:p>
          <a:p>
            <a:r>
              <a:rPr lang="en-US" dirty="0"/>
              <a:t>Common </a:t>
            </a:r>
            <a:r>
              <a:rPr lang="en-US" b="1" dirty="0">
                <a:solidFill>
                  <a:srgbClr val="7030A0"/>
                </a:solidFill>
              </a:rPr>
              <a:t>request fields</a:t>
            </a:r>
            <a:r>
              <a:rPr lang="en-US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100" dirty="0">
                <a:latin typeface="Consolas" panose="020B0609020204030204" pitchFamily="49" charset="0"/>
                <a:cs typeface="Consolas" panose="020B0609020204030204" pitchFamily="49" charset="0"/>
              </a:rPr>
              <a:t>Accept: text/plain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100" dirty="0">
                <a:latin typeface="Consolas" panose="020B0609020204030204" pitchFamily="49" charset="0"/>
                <a:cs typeface="Consolas" panose="020B0609020204030204" pitchFamily="49" charset="0"/>
              </a:rPr>
              <a:t>Accept: text/*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100" dirty="0">
                <a:latin typeface="Consolas" panose="020B0609020204030204" pitchFamily="49" charset="0"/>
                <a:cs typeface="Consolas" panose="020B0609020204030204" pitchFamily="49" charset="0"/>
              </a:rPr>
              <a:t>If-</a:t>
            </a:r>
            <a:r>
              <a:rPr lang="en-US" sz="2100" dirty="0" err="1">
                <a:latin typeface="Consolas" panose="020B0609020204030204" pitchFamily="49" charset="0"/>
                <a:cs typeface="Consolas" panose="020B0609020204030204" pitchFamily="49" charset="0"/>
              </a:rPr>
              <a:t>Modified_since</a:t>
            </a:r>
            <a:r>
              <a:rPr lang="en-US" sz="2100" dirty="0">
                <a:latin typeface="Consolas" panose="020B0609020204030204" pitchFamily="49" charset="0"/>
                <a:cs typeface="Consolas" panose="020B0609020204030204" pitchFamily="49" charset="0"/>
              </a:rPr>
              <a:t>: date</a:t>
            </a:r>
          </a:p>
          <a:p>
            <a:endParaRPr lang="en-US" dirty="0"/>
          </a:p>
          <a:p>
            <a:r>
              <a:rPr lang="en-US" dirty="0"/>
              <a:t>Common </a:t>
            </a:r>
            <a:r>
              <a:rPr lang="en-US" b="1" dirty="0">
                <a:solidFill>
                  <a:srgbClr val="00B050"/>
                </a:solidFill>
              </a:rPr>
              <a:t>response fields</a:t>
            </a:r>
            <a:r>
              <a:rPr lang="en-US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100" dirty="0">
                <a:latin typeface="Consolas" panose="020B0609020204030204" pitchFamily="49" charset="0"/>
                <a:cs typeface="Consolas" panose="020B0609020204030204" pitchFamily="49" charset="0"/>
              </a:rPr>
              <a:t>Content-length: 488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100" dirty="0">
                <a:latin typeface="Consolas" panose="020B0609020204030204" pitchFamily="49" charset="0"/>
                <a:cs typeface="Consolas" panose="020B0609020204030204" pitchFamily="49" charset="0"/>
              </a:rPr>
              <a:t>Content-type: text/html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buFontTx/>
              <a:buChar char="-"/>
            </a:pPr>
            <a:endParaRPr lang="en-US" sz="2800" dirty="0">
              <a:latin typeface="Courier New" pitchFamily="-16" charset="0"/>
            </a:endParaRP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27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/>
          <p:cNvSpPr>
            <a:spLocks noChangeArrowheads="1"/>
          </p:cNvSpPr>
          <p:nvPr/>
        </p:nvSpPr>
        <p:spPr bwMode="auto">
          <a:xfrm>
            <a:off x="740833" y="902494"/>
            <a:ext cx="96245" cy="31547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47625" tIns="19050" rIns="47625" bIns="19050">
            <a:spAutoFit/>
          </a:bodyPr>
          <a:lstStyle/>
          <a:p>
            <a:pPr>
              <a:lnSpc>
                <a:spcPct val="100000"/>
              </a:lnSpc>
            </a:pPr>
            <a:endParaRPr lang="en-US">
              <a:latin typeface="Helvetica" pitchFamily="34" charset="0"/>
            </a:endParaRPr>
          </a:p>
        </p:txBody>
      </p:sp>
      <p:sp>
        <p:nvSpPr>
          <p:cNvPr id="9219" name="Rectangle 4"/>
          <p:cNvSpPr>
            <a:spLocks noChangeArrowheads="1"/>
          </p:cNvSpPr>
          <p:nvPr/>
        </p:nvSpPr>
        <p:spPr bwMode="auto">
          <a:xfrm>
            <a:off x="740833" y="2788444"/>
            <a:ext cx="288541" cy="317779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47625" tIns="19050" rIns="47625" bIns="19050">
            <a:spAutoFit/>
          </a:bodyPr>
          <a:lstStyle/>
          <a:p>
            <a:pPr>
              <a:lnSpc>
                <a:spcPct val="100000"/>
              </a:lnSpc>
            </a:pPr>
            <a:endParaRPr lang="en-US" sz="2400">
              <a:latin typeface="Helvetica" pitchFamily="34" charset="0"/>
            </a:endParaRPr>
          </a:p>
          <a:p>
            <a:pPr>
              <a:lnSpc>
                <a:spcPct val="100000"/>
              </a:lnSpc>
            </a:pPr>
            <a:endParaRPr lang="en-US" sz="2400">
              <a:latin typeface="Helvetica" pitchFamily="34" charset="0"/>
            </a:endParaRPr>
          </a:p>
          <a:p>
            <a:pPr>
              <a:lnSpc>
                <a:spcPct val="100000"/>
              </a:lnSpc>
            </a:pPr>
            <a:endParaRPr lang="en-US" sz="2400">
              <a:latin typeface="Helvetica" pitchFamily="34" charset="0"/>
            </a:endParaRPr>
          </a:p>
          <a:p>
            <a:pPr>
              <a:lnSpc>
                <a:spcPct val="100000"/>
              </a:lnSpc>
            </a:pPr>
            <a:endParaRPr lang="en-US" sz="2400">
              <a:latin typeface="Helvetica" pitchFamily="34" charset="0"/>
            </a:endParaRPr>
          </a:p>
          <a:p>
            <a:pPr>
              <a:lnSpc>
                <a:spcPct val="100000"/>
              </a:lnSpc>
            </a:pPr>
            <a:endParaRPr lang="en-US" sz="2400">
              <a:latin typeface="Helvetica" pitchFamily="34" charset="0"/>
            </a:endParaRPr>
          </a:p>
          <a:p>
            <a:pPr>
              <a:lnSpc>
                <a:spcPct val="100000"/>
              </a:lnSpc>
            </a:pPr>
            <a:endParaRPr lang="en-US" sz="2400">
              <a:latin typeface="Helvetica" pitchFamily="34" charset="0"/>
            </a:endParaRPr>
          </a:p>
          <a:p>
            <a:pPr>
              <a:lnSpc>
                <a:spcPct val="100000"/>
              </a:lnSpc>
            </a:pPr>
            <a:endParaRPr lang="en-US" sz="2400">
              <a:latin typeface="Helvetica" pitchFamily="34" charset="0"/>
            </a:endParaRPr>
          </a:p>
          <a:p>
            <a:pPr>
              <a:lnSpc>
                <a:spcPct val="100000"/>
              </a:lnSpc>
            </a:pPr>
            <a:endParaRPr lang="en-US">
              <a:latin typeface="Helvetica" pitchFamily="34" charset="0"/>
            </a:endParaRPr>
          </a:p>
          <a:p>
            <a:pPr>
              <a:lnSpc>
                <a:spcPct val="100000"/>
              </a:lnSpc>
            </a:pPr>
            <a:r>
              <a:rPr lang="en-US">
                <a:latin typeface="Helvetica" pitchFamily="34" charset="0"/>
              </a:rPr>
              <a:t>   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Multipurpose Internet Mail Extensions (MIME)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9530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Within some fields of the form, there are specified types</a:t>
            </a:r>
          </a:p>
          <a:p>
            <a:pPr marL="0" lvl="1" indent="0">
              <a:buNone/>
            </a:pPr>
            <a:r>
              <a:rPr lang="en-US" dirty="0"/>
              <a:t>e.g.:  </a:t>
            </a:r>
          </a:p>
          <a:p>
            <a:pPr marL="0" lvl="1" indent="0">
              <a:buNone/>
            </a:pPr>
            <a:r>
              <a:rPr lang="en-US" sz="2100" dirty="0">
                <a:latin typeface="Consolas" panose="020B0609020204030204" pitchFamily="49" charset="0"/>
                <a:cs typeface="Consolas" panose="020B0609020204030204" pitchFamily="49" charset="0"/>
              </a:rPr>
              <a:t>Content-type: </a:t>
            </a:r>
            <a:r>
              <a:rPr lang="en-US" sz="2100" b="1" dirty="0">
                <a:latin typeface="Consolas" panose="020B0609020204030204" pitchFamily="49" charset="0"/>
                <a:cs typeface="Consolas" panose="020B0609020204030204" pitchFamily="49" charset="0"/>
              </a:rPr>
              <a:t>text/html</a:t>
            </a:r>
          </a:p>
          <a:p>
            <a:pPr marL="0" lvl="1" indent="0">
              <a:buNone/>
            </a:pPr>
            <a:r>
              <a:rPr lang="en-US" sz="2100" dirty="0">
                <a:latin typeface="Consolas" panose="020B0609020204030204" pitchFamily="49" charset="0"/>
                <a:cs typeface="Consolas" panose="020B0609020204030204" pitchFamily="49" charset="0"/>
              </a:rPr>
              <a:t>Accept: </a:t>
            </a:r>
            <a:r>
              <a:rPr lang="en-US" sz="2100" b="1" dirty="0">
                <a:latin typeface="Consolas" panose="020B0609020204030204" pitchFamily="49" charset="0"/>
                <a:cs typeface="Consolas" panose="020B0609020204030204" pitchFamily="49" charset="0"/>
              </a:rPr>
              <a:t>text/plain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These are examples of </a:t>
            </a:r>
            <a:r>
              <a:rPr lang="en-US" b="1" i="1" dirty="0">
                <a:solidFill>
                  <a:srgbClr val="FF0000"/>
                </a:solidFill>
              </a:rPr>
              <a:t>Multipurpose Internet Mail Extensions (MIME)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Originally developed for email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Used to specify to the browser the form of a file returned by the server (attached by the server to the beginning of the document)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Form:  type/subtype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Examples: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text/plain, text/html, image/gif, image/jpeg</a:t>
            </a:r>
          </a:p>
          <a:p>
            <a:endParaRPr lang="en-US" dirty="0"/>
          </a:p>
          <a:p>
            <a:r>
              <a:rPr lang="en-US" dirty="0"/>
              <a:t>Server gets type from the requested file name’s suffix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.html </a:t>
            </a:r>
            <a:r>
              <a:rPr lang="en-US" dirty="0"/>
              <a:t>implies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text/html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Browser gets the type explicitly from the server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5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- Response Phase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953000"/>
          </a:xfrm>
        </p:spPr>
        <p:txBody>
          <a:bodyPr>
            <a:normAutofit/>
          </a:bodyPr>
          <a:lstStyle/>
          <a:p>
            <a:r>
              <a:rPr lang="en-US" dirty="0"/>
              <a:t>Form:</a:t>
            </a:r>
          </a:p>
          <a:p>
            <a:pPr marL="457200" lvl="1" indent="0">
              <a:buNone/>
            </a:pP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Status line</a:t>
            </a:r>
          </a:p>
          <a:p>
            <a:pPr marL="457200" lvl="1" indent="0">
              <a:buNone/>
            </a:pP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Response header fields</a:t>
            </a:r>
          </a:p>
          <a:p>
            <a:pPr marL="457200" lvl="1" indent="0">
              <a:buNone/>
            </a:pP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blank line</a:t>
            </a:r>
          </a:p>
          <a:p>
            <a:pPr marL="457200" lvl="1" indent="0">
              <a:buNone/>
            </a:pP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Response body</a:t>
            </a:r>
          </a:p>
          <a:p>
            <a:endParaRPr lang="en-US" dirty="0"/>
          </a:p>
          <a:p>
            <a:r>
              <a:rPr lang="en-US" dirty="0"/>
              <a:t>Status line format:</a:t>
            </a:r>
          </a:p>
          <a:p>
            <a:pPr indent="-285750"/>
            <a:r>
              <a:rPr lang="en-US" dirty="0"/>
              <a:t>	</a:t>
            </a:r>
            <a:r>
              <a:rPr lang="en-US" dirty="0">
                <a:solidFill>
                  <a:srgbClr val="0070C0"/>
                </a:solidFill>
              </a:rPr>
              <a:t>HTTP version   </a:t>
            </a:r>
            <a:r>
              <a:rPr lang="en-US" dirty="0">
                <a:solidFill>
                  <a:srgbClr val="002060"/>
                </a:solidFill>
              </a:rPr>
              <a:t>status code   </a:t>
            </a:r>
            <a:r>
              <a:rPr lang="en-US" dirty="0">
                <a:solidFill>
                  <a:srgbClr val="7030A0"/>
                </a:solidFill>
              </a:rPr>
              <a:t>explanation</a:t>
            </a:r>
          </a:p>
          <a:p>
            <a:pPr marL="0" lvl="1">
              <a:buNone/>
            </a:pPr>
            <a:endParaRPr lang="en-US" dirty="0"/>
          </a:p>
          <a:p>
            <a:pPr marL="0" lvl="1">
              <a:buNone/>
            </a:pPr>
            <a:r>
              <a:rPr lang="en-US" sz="2400" dirty="0">
                <a:ea typeface="+mn-ea"/>
                <a:cs typeface="+mn-cs"/>
              </a:rPr>
              <a:t>Example:    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HTTP/1.1  200  OK</a:t>
            </a:r>
            <a:br>
              <a:rPr lang="en-US" dirty="0"/>
            </a:br>
            <a:r>
              <a:rPr lang="en-US" dirty="0"/>
              <a:t>	(version is 1.1, status code is 200, explanation - “OK”)</a:t>
            </a:r>
          </a:p>
          <a:p>
            <a:pPr indent="-285750"/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232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Response Phase (cont.)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Status code </a:t>
            </a:r>
            <a:r>
              <a:rPr lang="en-US" dirty="0"/>
              <a:t>is a three-digit number</a:t>
            </a:r>
          </a:p>
          <a:p>
            <a:r>
              <a:rPr lang="en-US" dirty="0"/>
              <a:t>First digit  specifies the general status:</a:t>
            </a:r>
          </a:p>
          <a:p>
            <a:pPr marL="457200" lvl="1" indent="0">
              <a:buNone/>
            </a:pPr>
            <a:r>
              <a:rPr lang="en-US" dirty="0"/>
              <a:t>1 =&gt; Informational</a:t>
            </a:r>
          </a:p>
          <a:p>
            <a:pPr marL="457200" lvl="1" indent="0">
              <a:buNone/>
            </a:pPr>
            <a:r>
              <a:rPr lang="en-US" dirty="0"/>
              <a:t>2 =&gt; Success</a:t>
            </a:r>
          </a:p>
          <a:p>
            <a:pPr marL="457200" lvl="1" indent="0">
              <a:buNone/>
            </a:pPr>
            <a:r>
              <a:rPr lang="en-US" dirty="0"/>
              <a:t>3 =&gt; Redirection</a:t>
            </a:r>
          </a:p>
          <a:p>
            <a:pPr marL="457200" lvl="1" indent="0">
              <a:buNone/>
            </a:pPr>
            <a:r>
              <a:rPr lang="en-US" dirty="0"/>
              <a:t>4 =&gt; Client error</a:t>
            </a:r>
          </a:p>
          <a:p>
            <a:pPr marL="457200" lvl="1" indent="0">
              <a:buNone/>
            </a:pPr>
            <a:r>
              <a:rPr lang="en-US" dirty="0"/>
              <a:t>5 =&gt; Server error</a:t>
            </a:r>
          </a:p>
          <a:p>
            <a:endParaRPr lang="en-US" dirty="0"/>
          </a:p>
          <a:p>
            <a:r>
              <a:rPr lang="en-US" dirty="0"/>
              <a:t>The header field, </a:t>
            </a:r>
            <a:r>
              <a:rPr lang="en-US" sz="2800" dirty="0">
                <a:latin typeface="Courier New" pitchFamily="-16" charset="0"/>
              </a:rPr>
              <a:t>Content-type</a:t>
            </a:r>
            <a:r>
              <a:rPr lang="en-US" dirty="0"/>
              <a:t>, is required    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159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Response Phase (cont.)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5181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An example of a complete response header:</a:t>
            </a:r>
          </a:p>
          <a:p>
            <a:endParaRPr lang="en-US" dirty="0"/>
          </a:p>
          <a:p>
            <a:pPr lvl="1">
              <a:buNone/>
            </a:pPr>
            <a:r>
              <a:rPr lang="en-US" dirty="0">
                <a:latin typeface="Courier New" pitchFamily="-16" charset="0"/>
              </a:rPr>
              <a:t>HTTP/1.1  200  OK</a:t>
            </a:r>
          </a:p>
          <a:p>
            <a:pPr lvl="1">
              <a:buNone/>
            </a:pPr>
            <a:r>
              <a:rPr lang="en-US" dirty="0">
                <a:latin typeface="Courier New" pitchFamily="-16" charset="0"/>
              </a:rPr>
              <a:t>Date: Sat, 25 July 2009 20:15:11 GMT</a:t>
            </a:r>
          </a:p>
          <a:p>
            <a:pPr lvl="1">
              <a:buNone/>
            </a:pPr>
            <a:r>
              <a:rPr lang="en-US" dirty="0">
                <a:latin typeface="Courier New" pitchFamily="-16" charset="0"/>
              </a:rPr>
              <a:t>Server: Apache /2.2.3 (</a:t>
            </a:r>
            <a:r>
              <a:rPr lang="en-US" dirty="0" err="1">
                <a:latin typeface="Courier New" pitchFamily="-16" charset="0"/>
              </a:rPr>
              <a:t>CentOS</a:t>
            </a:r>
            <a:r>
              <a:rPr lang="en-US" dirty="0">
                <a:latin typeface="Courier New" pitchFamily="-16" charset="0"/>
              </a:rPr>
              <a:t>)</a:t>
            </a:r>
          </a:p>
          <a:p>
            <a:pPr lvl="1">
              <a:buNone/>
            </a:pPr>
            <a:r>
              <a:rPr lang="en-US" dirty="0">
                <a:latin typeface="Courier New" pitchFamily="-16" charset="0"/>
              </a:rPr>
              <a:t>Last-modified: Tues, 18 May 2004 16:38:38 GMT</a:t>
            </a:r>
          </a:p>
          <a:p>
            <a:pPr lvl="1">
              <a:buNone/>
            </a:pPr>
            <a:r>
              <a:rPr lang="en-US" dirty="0" err="1">
                <a:latin typeface="Courier New" pitchFamily="-16" charset="0"/>
              </a:rPr>
              <a:t>Etag</a:t>
            </a:r>
            <a:r>
              <a:rPr lang="en-US" dirty="0">
                <a:latin typeface="Courier New" pitchFamily="-16" charset="0"/>
              </a:rPr>
              <a:t>: "1b48098-16a-3dab592dc9f80"</a:t>
            </a:r>
          </a:p>
          <a:p>
            <a:pPr lvl="1">
              <a:buNone/>
            </a:pPr>
            <a:r>
              <a:rPr lang="en-US" dirty="0">
                <a:latin typeface="Courier New" pitchFamily="-16" charset="0"/>
              </a:rPr>
              <a:t>Accept-ranges: bytes</a:t>
            </a:r>
          </a:p>
          <a:p>
            <a:pPr lvl="1">
              <a:buNone/>
            </a:pPr>
            <a:r>
              <a:rPr lang="en-US" dirty="0">
                <a:latin typeface="Courier New" pitchFamily="-16" charset="0"/>
              </a:rPr>
              <a:t>Content-length: 364</a:t>
            </a:r>
          </a:p>
          <a:p>
            <a:pPr lvl="1">
              <a:buNone/>
            </a:pPr>
            <a:r>
              <a:rPr lang="en-US" dirty="0">
                <a:latin typeface="Courier New" pitchFamily="-16" charset="0"/>
              </a:rPr>
              <a:t>Connection: close</a:t>
            </a:r>
          </a:p>
          <a:p>
            <a:pPr lvl="1">
              <a:buNone/>
            </a:pPr>
            <a:r>
              <a:rPr lang="en-US" dirty="0">
                <a:latin typeface="Courier New" pitchFamily="-16" charset="0"/>
              </a:rPr>
              <a:t>Content-type: text/html, </a:t>
            </a:r>
            <a:r>
              <a:rPr lang="en-US" dirty="0" err="1">
                <a:latin typeface="Courier New" pitchFamily="-16" charset="0"/>
              </a:rPr>
              <a:t>charset</a:t>
            </a:r>
            <a:r>
              <a:rPr lang="en-US" dirty="0">
                <a:latin typeface="Courier New" pitchFamily="-16" charset="0"/>
              </a:rPr>
              <a:t>=UTF-8</a:t>
            </a:r>
          </a:p>
          <a:p>
            <a:endParaRPr lang="en-US" dirty="0"/>
          </a:p>
          <a:p>
            <a:r>
              <a:rPr lang="en-US" dirty="0"/>
              <a:t>Both request headers and response headers must  be followed by a blank line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9553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Communicate w/o Browser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876800"/>
          </a:xfrm>
        </p:spPr>
        <p:txBody>
          <a:bodyPr/>
          <a:lstStyle/>
          <a:p>
            <a:pPr>
              <a:buNone/>
            </a:pPr>
            <a:r>
              <a:rPr lang="en-US" dirty="0">
                <a:cs typeface="Courier New" pitchFamily="49" charset="0"/>
              </a:rPr>
              <a:t>Now, knowing how the HTTP protocol works, you can communicate with the web server without a browser</a:t>
            </a:r>
          </a:p>
          <a:p>
            <a:pPr>
              <a:buNone/>
            </a:pPr>
            <a:endParaRPr lang="en-US" dirty="0">
              <a:cs typeface="Courier New" pitchFamily="49" charset="0"/>
            </a:endParaRPr>
          </a:p>
          <a:p>
            <a:pPr>
              <a:buNone/>
            </a:pPr>
            <a:r>
              <a:rPr lang="en-US" dirty="0">
                <a:cs typeface="Courier New" pitchFamily="49" charset="0"/>
              </a:rPr>
              <a:t>Just use the telnet tool (try it!):</a:t>
            </a:r>
          </a:p>
          <a:p>
            <a:pPr>
              <a:buNone/>
            </a:pPr>
            <a:r>
              <a:rPr lang="en-US" sz="2400" dirty="0">
                <a:latin typeface="Courier New" pitchFamily="49" charset="0"/>
                <a:cs typeface="Courier New" pitchFamily="49" charset="0"/>
              </a:rPr>
              <a:t>   &gt; telnet www.lewisu.edu http</a:t>
            </a:r>
          </a:p>
          <a:p>
            <a:pPr>
              <a:buNone/>
            </a:pPr>
            <a:endParaRPr lang="en-US" sz="24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2400" dirty="0">
                <a:latin typeface="Courier New" pitchFamily="49" charset="0"/>
                <a:cs typeface="Courier New" pitchFamily="49" charset="0"/>
              </a:rPr>
              <a:t>  GET /index.html HTTP/1.1</a:t>
            </a:r>
          </a:p>
          <a:p>
            <a:pPr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Host: www.lewisu.edu</a:t>
            </a:r>
          </a:p>
          <a:p>
            <a:pPr>
              <a:buNone/>
            </a:pPr>
            <a:r>
              <a:rPr lang="en-US" sz="2400" dirty="0">
                <a:latin typeface="Courier New" pitchFamily="49" charset="0"/>
                <a:cs typeface="Courier New" pitchFamily="49" charset="0"/>
              </a:rPr>
              <a:t>  Connection: close</a:t>
            </a:r>
          </a:p>
          <a:p>
            <a:pPr>
              <a:buNone/>
            </a:pPr>
            <a:endParaRPr lang="en-US" sz="24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24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2400" dirty="0">
                <a:latin typeface="Courier New" pitchFamily="49" charset="0"/>
                <a:cs typeface="Courier New" pitchFamily="49" charset="0"/>
              </a:rPr>
              <a:t>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906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Security Issues</a:t>
            </a:r>
          </a:p>
        </p:txBody>
      </p:sp>
    </p:spTree>
    <p:extLst>
      <p:ext uri="{BB962C8B-B14F-4D97-AF65-F5344CB8AC3E}">
        <p14:creationId xmlns:p14="http://schemas.microsoft.com/office/powerpoint/2010/main" val="183390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Distributed/Web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199"/>
            <a:ext cx="5270595" cy="4933951"/>
          </a:xfrm>
        </p:spPr>
        <p:txBody>
          <a:bodyPr>
            <a:normAutofit/>
          </a:bodyPr>
          <a:lstStyle/>
          <a:p>
            <a:r>
              <a:rPr lang="en-US" dirty="0"/>
              <a:t>World is filled with computing machines</a:t>
            </a:r>
          </a:p>
          <a:p>
            <a:endParaRPr lang="en-US" dirty="0"/>
          </a:p>
          <a:p>
            <a:r>
              <a:rPr lang="en-US" dirty="0"/>
              <a:t>Why not choose a single machine?</a:t>
            </a:r>
          </a:p>
          <a:p>
            <a:pPr marL="334963"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Data separation</a:t>
            </a:r>
            <a:r>
              <a:rPr lang="en-US" dirty="0"/>
              <a:t>: need to communicate</a:t>
            </a:r>
          </a:p>
          <a:p>
            <a:pPr marL="334963"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Performance/Scaling</a:t>
            </a:r>
            <a:r>
              <a:rPr lang="en-US" dirty="0"/>
              <a:t>: single machine not fast    enough</a:t>
            </a:r>
          </a:p>
          <a:p>
            <a:pPr marL="334963"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Cost-effectiveness</a:t>
            </a:r>
            <a:r>
              <a:rPr lang="en-US" dirty="0"/>
              <a:t>: increasing processing power of single machine is hard and expensive</a:t>
            </a:r>
          </a:p>
          <a:p>
            <a:pPr marL="334963"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Reliability</a:t>
            </a:r>
            <a:r>
              <a:rPr lang="en-US" dirty="0"/>
              <a:t>: single machine means single point of failure</a:t>
            </a:r>
          </a:p>
        </p:txBody>
      </p:sp>
      <p:pic>
        <p:nvPicPr>
          <p:cNvPr id="1026" name="Picture 2" descr="C:\Users\szczurpi\AppData\Local\Microsoft\Windows\Temporary Internet Files\Content.IE5\JGM1SV4K\MC90043264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1371600"/>
            <a:ext cx="1828514" cy="1828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http://www.clker.com/cliparts/8/c/5/3/1194985641489642568network.svg.m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2507" y="3810000"/>
            <a:ext cx="2857500" cy="2257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119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many kinds of security problems with the Internet and the Web</a:t>
            </a:r>
          </a:p>
          <a:p>
            <a:endParaRPr lang="en-US" dirty="0"/>
          </a:p>
          <a:p>
            <a:r>
              <a:rPr lang="en-US" dirty="0"/>
              <a:t>One fundamental problem: </a:t>
            </a:r>
          </a:p>
          <a:p>
            <a:endParaRPr lang="en-US" dirty="0"/>
          </a:p>
          <a:p>
            <a:r>
              <a:rPr lang="en-US" dirty="0"/>
              <a:t>Getting data between a browser and a server without it being intercepted or corrupted in the process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74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Security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9530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There are 4 general security problems for a communication between a browser and a server:</a:t>
            </a:r>
          </a:p>
          <a:p>
            <a:endParaRPr lang="en-US" dirty="0"/>
          </a:p>
          <a:p>
            <a:pPr indent="-285750"/>
            <a:r>
              <a:rPr lang="en-US" b="1" i="1" dirty="0">
                <a:solidFill>
                  <a:srgbClr val="FF0000"/>
                </a:solidFill>
              </a:rPr>
              <a:t>Confidentiality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(privacy): message contents should not be visible to unwanted parties</a:t>
            </a:r>
          </a:p>
          <a:p>
            <a:pPr indent="-285750"/>
            <a:endParaRPr lang="en-US" dirty="0"/>
          </a:p>
          <a:p>
            <a:pPr indent="-285750"/>
            <a:r>
              <a:rPr lang="en-US" b="1" i="1" dirty="0">
                <a:solidFill>
                  <a:srgbClr val="FF0000"/>
                </a:solidFill>
              </a:rPr>
              <a:t>Integrity</a:t>
            </a:r>
            <a:r>
              <a:rPr lang="en-US" dirty="0"/>
              <a:t>: message contents should remain unchanged during transmission</a:t>
            </a:r>
          </a:p>
          <a:p>
            <a:pPr indent="-285750"/>
            <a:endParaRPr lang="en-US" dirty="0"/>
          </a:p>
          <a:p>
            <a:pPr indent="-285750"/>
            <a:r>
              <a:rPr lang="en-US" b="1" i="1" dirty="0">
                <a:solidFill>
                  <a:srgbClr val="FF0000"/>
                </a:solidFill>
              </a:rPr>
              <a:t>Authentication</a:t>
            </a:r>
            <a:r>
              <a:rPr lang="en-US" dirty="0"/>
              <a:t>: messages should be sent to the appropriate (i.e. authorized) party</a:t>
            </a:r>
          </a:p>
          <a:p>
            <a:pPr indent="-285750"/>
            <a:endParaRPr lang="en-US" dirty="0"/>
          </a:p>
          <a:p>
            <a:pPr indent="-285750"/>
            <a:r>
              <a:rPr lang="en-US" b="1" i="1" dirty="0">
                <a:solidFill>
                  <a:srgbClr val="FF0000"/>
                </a:solidFill>
              </a:rPr>
              <a:t>Nonrepudiation</a:t>
            </a:r>
            <a:r>
              <a:rPr lang="en-US" dirty="0"/>
              <a:t>: legally prove message was sent and received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168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Security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basic tool to support privacy and integrity is encryption</a:t>
            </a:r>
          </a:p>
          <a:p>
            <a:endParaRPr lang="en-US" dirty="0"/>
          </a:p>
          <a:p>
            <a:r>
              <a:rPr lang="en-US" b="1" i="1" dirty="0">
                <a:solidFill>
                  <a:srgbClr val="FF0000"/>
                </a:solidFill>
              </a:rPr>
              <a:t>Encryption</a:t>
            </a:r>
            <a:r>
              <a:rPr lang="en-US" dirty="0"/>
              <a:t>: changing a message in such a way that only an authorized party can read it</a:t>
            </a:r>
          </a:p>
          <a:p>
            <a:endParaRPr lang="en-US" dirty="0"/>
          </a:p>
          <a:p>
            <a:r>
              <a:rPr lang="en-US" dirty="0"/>
              <a:t>Decrypting the message requires the knowledge of the </a:t>
            </a:r>
            <a:r>
              <a:rPr lang="en-US" b="1" i="1" dirty="0">
                <a:solidFill>
                  <a:srgbClr val="FF0000"/>
                </a:solidFill>
              </a:rPr>
              <a:t>cipher</a:t>
            </a:r>
            <a:r>
              <a:rPr lang="en-US" dirty="0"/>
              <a:t> used and the </a:t>
            </a:r>
            <a:r>
              <a:rPr lang="en-US" b="1" i="1" dirty="0">
                <a:solidFill>
                  <a:srgbClr val="FF0000"/>
                </a:solidFill>
              </a:rPr>
              <a:t>key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689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Security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of a simple cipher (called the Caesar cipher):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shift each letter by X positions in the alphabet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X is the key (e.g. 13)</a:t>
            </a:r>
          </a:p>
          <a:p>
            <a:endParaRPr lang="en-US" dirty="0"/>
          </a:p>
          <a:p>
            <a:r>
              <a:rPr lang="en-US" dirty="0"/>
              <a:t>Example of encrypting “HELLO”: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10242" name="Picture 2" descr="http://upload.wikimedia.org/wikipedia/commons/2/2a/ROT1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429000"/>
            <a:ext cx="4281985" cy="2683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6513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Security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Many encryption algorithms use symmetric-key ciphers: same key for encryption and decryption</a:t>
            </a:r>
          </a:p>
          <a:p>
            <a:endParaRPr lang="en-US" dirty="0"/>
          </a:p>
          <a:p>
            <a:r>
              <a:rPr lang="en-US" dirty="0"/>
              <a:t>Problem:  </a:t>
            </a:r>
            <a:r>
              <a:rPr lang="en-US" dirty="0">
                <a:solidFill>
                  <a:srgbClr val="7030A0"/>
                </a:solidFill>
              </a:rPr>
              <a:t>If the sender and the receiver both use the same key, the key must be transmitted from the sender to the receiver</a:t>
            </a:r>
          </a:p>
          <a:p>
            <a:endParaRPr lang="en-US" dirty="0"/>
          </a:p>
          <a:p>
            <a:r>
              <a:rPr lang="en-US" dirty="0"/>
              <a:t>Solution: </a:t>
            </a:r>
            <a:r>
              <a:rPr lang="en-US" b="1" i="1" dirty="0">
                <a:solidFill>
                  <a:srgbClr val="FF0000"/>
                </a:solidFill>
              </a:rPr>
              <a:t>Public-key encryption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Use a </a:t>
            </a:r>
            <a:r>
              <a:rPr lang="en-US" b="1" dirty="0">
                <a:solidFill>
                  <a:srgbClr val="00B050"/>
                </a:solidFill>
              </a:rPr>
              <a:t>public/private key pair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It works because it is virtually impossible to compute the private key from a given public key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63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Public-Key Encryption</a:t>
            </a:r>
          </a:p>
        </p:txBody>
      </p:sp>
      <p:sp>
        <p:nvSpPr>
          <p:cNvPr id="21811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>
          <a:xfrm>
            <a:off x="609600" y="1219200"/>
            <a:ext cx="7924801" cy="3429000"/>
          </a:xfrm>
        </p:spPr>
        <p:txBody>
          <a:bodyPr>
            <a:normAutofit/>
          </a:bodyPr>
          <a:lstStyle/>
          <a:p>
            <a:r>
              <a:rPr lang="en-US" altLang="en-US" dirty="0"/>
              <a:t>Assume Bob wants to send a message to Alice</a:t>
            </a:r>
          </a:p>
          <a:p>
            <a:r>
              <a:rPr lang="en-US" altLang="en-US" dirty="0"/>
              <a:t>Alice uses a pair of keys (</a:t>
            </a:r>
            <a:r>
              <a:rPr lang="en-US" altLang="en-US" dirty="0">
                <a:latin typeface="Courier New" pitchFamily="49" charset="0"/>
                <a:cs typeface="Courier New" pitchFamily="49" charset="0"/>
              </a:rPr>
              <a:t>K</a:t>
            </a:r>
            <a:r>
              <a:rPr lang="en-US" altLang="en-US" baseline="-25000" dirty="0">
                <a:latin typeface="Courier New" pitchFamily="49" charset="0"/>
                <a:cs typeface="Courier New" pitchFamily="49" charset="0"/>
              </a:rPr>
              <a:t>E</a:t>
            </a:r>
            <a:r>
              <a:rPr lang="en-US" altLang="en-US" dirty="0"/>
              <a:t>,</a:t>
            </a:r>
            <a:r>
              <a:rPr lang="en-US" altLang="en-US" dirty="0">
                <a:latin typeface="Courier New" pitchFamily="49" charset="0"/>
                <a:cs typeface="Courier New" pitchFamily="49" charset="0"/>
              </a:rPr>
              <a:t>K</a:t>
            </a:r>
            <a:r>
              <a:rPr lang="en-US" altLang="en-US" baseline="-25000" dirty="0">
                <a:latin typeface="Courier New" pitchFamily="49" charset="0"/>
                <a:cs typeface="Courier New" pitchFamily="49" charset="0"/>
              </a:rPr>
              <a:t>D</a:t>
            </a:r>
            <a:r>
              <a:rPr lang="en-US" altLang="en-US" dirty="0"/>
              <a:t>) and</a:t>
            </a:r>
          </a:p>
          <a:p>
            <a:pPr marL="457200" lvl="1" indent="0">
              <a:buNone/>
            </a:pPr>
            <a:r>
              <a:rPr lang="en-US" altLang="en-US" dirty="0"/>
              <a:t>makes key </a:t>
            </a:r>
            <a:r>
              <a:rPr lang="en-US" altLang="en-US" sz="3200" dirty="0">
                <a:latin typeface="Courier New" pitchFamily="49" charset="0"/>
                <a:cs typeface="Courier New" pitchFamily="49" charset="0"/>
              </a:rPr>
              <a:t>K</a:t>
            </a:r>
            <a:r>
              <a:rPr lang="en-US" altLang="en-US" sz="3200" baseline="-25000" dirty="0">
                <a:latin typeface="Courier New" pitchFamily="49" charset="0"/>
                <a:cs typeface="Courier New" pitchFamily="49" charset="0"/>
              </a:rPr>
              <a:t>E</a:t>
            </a:r>
            <a:r>
              <a:rPr lang="en-US" altLang="en-US" dirty="0"/>
              <a:t> public</a:t>
            </a:r>
          </a:p>
          <a:p>
            <a:pPr marL="457200" lvl="1" indent="0">
              <a:buNone/>
            </a:pPr>
            <a:r>
              <a:rPr lang="en-US" altLang="en-US" dirty="0"/>
              <a:t>keeps key </a:t>
            </a:r>
            <a:r>
              <a:rPr lang="en-US" altLang="en-US" sz="3200" dirty="0">
                <a:latin typeface="Courier New" pitchFamily="49" charset="0"/>
                <a:cs typeface="Courier New" pitchFamily="49" charset="0"/>
              </a:rPr>
              <a:t>K</a:t>
            </a:r>
            <a:r>
              <a:rPr lang="en-US" altLang="en-US" sz="3200" baseline="-25000" dirty="0">
                <a:latin typeface="Courier New" pitchFamily="49" charset="0"/>
                <a:cs typeface="Courier New" pitchFamily="49" charset="0"/>
              </a:rPr>
              <a:t>D</a:t>
            </a:r>
            <a:r>
              <a:rPr lang="en-US" altLang="en-US" dirty="0"/>
              <a:t> private</a:t>
            </a:r>
          </a:p>
          <a:p>
            <a:r>
              <a:rPr lang="en-US" altLang="en-US" dirty="0"/>
              <a:t>Anyone can use the public key </a:t>
            </a:r>
            <a:r>
              <a:rPr lang="en-US" altLang="en-US" dirty="0">
                <a:latin typeface="Courier New" pitchFamily="49" charset="0"/>
                <a:cs typeface="Courier New" pitchFamily="49" charset="0"/>
              </a:rPr>
              <a:t>K</a:t>
            </a:r>
            <a:r>
              <a:rPr lang="en-US" altLang="en-US" baseline="-25000" dirty="0">
                <a:latin typeface="Courier New" pitchFamily="49" charset="0"/>
                <a:cs typeface="Courier New" pitchFamily="49" charset="0"/>
              </a:rPr>
              <a:t>E</a:t>
            </a:r>
            <a:r>
              <a:rPr lang="en-US" altLang="en-US" dirty="0"/>
              <a:t> to encrypt a </a:t>
            </a:r>
            <a:r>
              <a:rPr lang="en-US" altLang="en-US" b="1" i="1" dirty="0">
                <a:solidFill>
                  <a:srgbClr val="FF0000"/>
                </a:solidFill>
              </a:rPr>
              <a:t>plaintext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/>
              <a:t>into a </a:t>
            </a:r>
            <a:r>
              <a:rPr lang="en-US" altLang="en-US" b="1" i="1" dirty="0" err="1">
                <a:solidFill>
                  <a:srgbClr val="FF0000"/>
                </a:solidFill>
              </a:rPr>
              <a:t>ciphertext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/>
              <a:t>sent to Alice</a:t>
            </a:r>
          </a:p>
          <a:p>
            <a:r>
              <a:rPr lang="en-US" altLang="en-US"/>
              <a:t>Only Alice can </a:t>
            </a:r>
            <a:r>
              <a:rPr lang="en-US" altLang="en-US" dirty="0"/>
              <a:t>decrypt the </a:t>
            </a:r>
            <a:r>
              <a:rPr lang="en-US" altLang="en-US" dirty="0" err="1"/>
              <a:t>ciphertext</a:t>
            </a:r>
            <a:r>
              <a:rPr lang="en-US" altLang="en-US" dirty="0"/>
              <a:t> using the private key </a:t>
            </a:r>
            <a:r>
              <a:rPr lang="en-US" altLang="en-US" dirty="0">
                <a:latin typeface="Courier New" pitchFamily="49" charset="0"/>
                <a:cs typeface="Courier New" pitchFamily="49" charset="0"/>
              </a:rPr>
              <a:t>K</a:t>
            </a:r>
            <a:r>
              <a:rPr lang="en-US" altLang="en-US" baseline="-25000" dirty="0">
                <a:latin typeface="Courier New" pitchFamily="49" charset="0"/>
                <a:cs typeface="Courier New" pitchFamily="49" charset="0"/>
              </a:rPr>
              <a:t>D</a:t>
            </a:r>
          </a:p>
          <a:p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218116" name="Text Box 4"/>
          <p:cNvSpPr txBox="1">
            <a:spLocks noChangeArrowheads="1"/>
          </p:cNvSpPr>
          <p:nvPr/>
        </p:nvSpPr>
        <p:spPr bwMode="auto">
          <a:xfrm>
            <a:off x="3783987" y="5584825"/>
            <a:ext cx="1329210" cy="4001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 b="1" dirty="0" err="1">
                <a:solidFill>
                  <a:schemeClr val="accent6">
                    <a:lumMod val="50000"/>
                  </a:schemeClr>
                </a:solidFill>
              </a:rPr>
              <a:t>ciphertext</a:t>
            </a:r>
            <a:endParaRPr lang="en-US" sz="20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812312" y="5486400"/>
            <a:ext cx="1809750" cy="609600"/>
            <a:chOff x="1020" y="3456"/>
            <a:chExt cx="1140" cy="384"/>
          </a:xfrm>
        </p:grpSpPr>
        <p:sp>
          <p:nvSpPr>
            <p:cNvPr id="218118" name="Rectangle 6"/>
            <p:cNvSpPr>
              <a:spLocks noChangeArrowheads="1"/>
            </p:cNvSpPr>
            <p:nvPr/>
          </p:nvSpPr>
          <p:spPr bwMode="auto">
            <a:xfrm>
              <a:off x="1254" y="3456"/>
              <a:ext cx="672" cy="38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2000"/>
                <a:t>encrypt</a:t>
              </a:r>
            </a:p>
          </p:txBody>
        </p:sp>
        <p:cxnSp>
          <p:nvCxnSpPr>
            <p:cNvPr id="218119" name="AutoShape 7"/>
            <p:cNvCxnSpPr>
              <a:cxnSpLocks noChangeShapeType="1"/>
              <a:stCxn id="218118" idx="3"/>
            </p:cNvCxnSpPr>
            <p:nvPr/>
          </p:nvCxnSpPr>
          <p:spPr bwMode="auto">
            <a:xfrm>
              <a:off x="1932" y="3648"/>
              <a:ext cx="228" cy="0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218120" name="AutoShape 8"/>
            <p:cNvCxnSpPr>
              <a:cxnSpLocks noChangeShapeType="1"/>
              <a:endCxn id="218118" idx="1"/>
            </p:cNvCxnSpPr>
            <p:nvPr/>
          </p:nvCxnSpPr>
          <p:spPr bwMode="auto">
            <a:xfrm>
              <a:off x="1020" y="3648"/>
              <a:ext cx="228" cy="0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</p:cxnSp>
      </p:grp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241312" y="5486400"/>
            <a:ext cx="1809750" cy="609600"/>
            <a:chOff x="1020" y="3456"/>
            <a:chExt cx="1140" cy="384"/>
          </a:xfrm>
        </p:grpSpPr>
        <p:sp>
          <p:nvSpPr>
            <p:cNvPr id="218122" name="Rectangle 10"/>
            <p:cNvSpPr>
              <a:spLocks noChangeArrowheads="1"/>
            </p:cNvSpPr>
            <p:nvPr/>
          </p:nvSpPr>
          <p:spPr bwMode="auto">
            <a:xfrm>
              <a:off x="1254" y="3456"/>
              <a:ext cx="672" cy="38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2000"/>
                <a:t>decrypt</a:t>
              </a:r>
            </a:p>
          </p:txBody>
        </p:sp>
        <p:cxnSp>
          <p:nvCxnSpPr>
            <p:cNvPr id="218123" name="AutoShape 11"/>
            <p:cNvCxnSpPr>
              <a:cxnSpLocks noChangeShapeType="1"/>
              <a:stCxn id="218122" idx="3"/>
            </p:cNvCxnSpPr>
            <p:nvPr/>
          </p:nvCxnSpPr>
          <p:spPr bwMode="auto">
            <a:xfrm>
              <a:off x="1932" y="3648"/>
              <a:ext cx="228" cy="0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218124" name="AutoShape 12"/>
            <p:cNvCxnSpPr>
              <a:cxnSpLocks noChangeShapeType="1"/>
              <a:endCxn id="218122" idx="1"/>
            </p:cNvCxnSpPr>
            <p:nvPr/>
          </p:nvCxnSpPr>
          <p:spPr bwMode="auto">
            <a:xfrm>
              <a:off x="1020" y="3648"/>
              <a:ext cx="228" cy="0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218125" name="Text Box 13"/>
          <p:cNvSpPr txBox="1">
            <a:spLocks noChangeArrowheads="1"/>
          </p:cNvSpPr>
          <p:nvPr/>
        </p:nvSpPr>
        <p:spPr bwMode="auto">
          <a:xfrm>
            <a:off x="7212987" y="5562600"/>
            <a:ext cx="1146175" cy="396875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plaintext</a:t>
            </a:r>
          </a:p>
        </p:txBody>
      </p:sp>
      <p:sp>
        <p:nvSpPr>
          <p:cNvPr id="218126" name="Text Box 14"/>
          <p:cNvSpPr txBox="1">
            <a:spLocks noChangeArrowheads="1"/>
          </p:cNvSpPr>
          <p:nvPr/>
        </p:nvSpPr>
        <p:spPr bwMode="auto">
          <a:xfrm>
            <a:off x="838200" y="5562600"/>
            <a:ext cx="1146175" cy="396875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plaintext</a:t>
            </a:r>
          </a:p>
        </p:txBody>
      </p:sp>
      <p:cxnSp>
        <p:nvCxnSpPr>
          <p:cNvPr id="218127" name="AutoShape 15"/>
          <p:cNvCxnSpPr>
            <a:cxnSpLocks noChangeShapeType="1"/>
            <a:endCxn id="218118" idx="0"/>
          </p:cNvCxnSpPr>
          <p:nvPr/>
        </p:nvCxnSpPr>
        <p:spPr bwMode="auto">
          <a:xfrm>
            <a:off x="2715599" y="5181600"/>
            <a:ext cx="1588" cy="29527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18128" name="Text Box 16"/>
          <p:cNvSpPr txBox="1">
            <a:spLocks noChangeArrowheads="1"/>
          </p:cNvSpPr>
          <p:nvPr/>
        </p:nvSpPr>
        <p:spPr bwMode="auto">
          <a:xfrm>
            <a:off x="2048849" y="4800600"/>
            <a:ext cx="1292470" cy="4001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public key</a:t>
            </a:r>
          </a:p>
        </p:txBody>
      </p:sp>
      <p:cxnSp>
        <p:nvCxnSpPr>
          <p:cNvPr id="218129" name="AutoShape 17"/>
          <p:cNvCxnSpPr>
            <a:cxnSpLocks noChangeShapeType="1"/>
          </p:cNvCxnSpPr>
          <p:nvPr/>
        </p:nvCxnSpPr>
        <p:spPr bwMode="auto">
          <a:xfrm>
            <a:off x="6144599" y="5181600"/>
            <a:ext cx="1588" cy="29527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18130" name="Text Box 18"/>
          <p:cNvSpPr txBox="1">
            <a:spLocks noChangeArrowheads="1"/>
          </p:cNvSpPr>
          <p:nvPr/>
        </p:nvSpPr>
        <p:spPr bwMode="auto">
          <a:xfrm>
            <a:off x="5471098" y="4755444"/>
            <a:ext cx="1409488" cy="4001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private key</a:t>
            </a:r>
          </a:p>
        </p:txBody>
      </p:sp>
    </p:spTree>
    <p:extLst>
      <p:ext uri="{BB962C8B-B14F-4D97-AF65-F5344CB8AC3E}">
        <p14:creationId xmlns:p14="http://schemas.microsoft.com/office/powerpoint/2010/main" val="228176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The most popular encryption scheme is </a:t>
            </a:r>
            <a:r>
              <a:rPr lang="en-US" altLang="en-US" b="1" i="1" dirty="0">
                <a:solidFill>
                  <a:srgbClr val="FF0000"/>
                </a:solidFill>
              </a:rPr>
              <a:t>RSA</a:t>
            </a:r>
            <a:r>
              <a:rPr lang="en-US" altLang="en-US" dirty="0"/>
              <a:t>, named after its inventors </a:t>
            </a:r>
            <a:r>
              <a:rPr lang="en-US" altLang="en-US" dirty="0" err="1"/>
              <a:t>Rivest</a:t>
            </a:r>
            <a:r>
              <a:rPr lang="en-US" altLang="en-US" dirty="0"/>
              <a:t>, Shamir, and </a:t>
            </a:r>
            <a:r>
              <a:rPr lang="en-US" altLang="en-US" dirty="0" err="1"/>
              <a:t>Adleman</a:t>
            </a:r>
            <a:r>
              <a:rPr lang="en-US" altLang="en-US" dirty="0"/>
              <a:t> (1978)</a:t>
            </a:r>
          </a:p>
          <a:p>
            <a:pPr marL="457200" lvl="1" indent="0">
              <a:buNone/>
            </a:pPr>
            <a:r>
              <a:rPr lang="en-US" dirty="0"/>
              <a:t>(The RSA patent expired in 2000)</a:t>
            </a:r>
          </a:p>
          <a:p>
            <a:endParaRPr lang="en-US" dirty="0"/>
          </a:p>
          <a:p>
            <a:r>
              <a:rPr lang="en-US" dirty="0"/>
              <a:t>The security of the RSA cryptosystem is based on the widely believed </a:t>
            </a:r>
            <a:r>
              <a:rPr lang="en-US" b="1" dirty="0"/>
              <a:t>difficulty of factoring large numbers</a:t>
            </a:r>
          </a:p>
          <a:p>
            <a:pPr indent="-285750"/>
            <a:endParaRPr lang="en-US" dirty="0"/>
          </a:p>
          <a:p>
            <a:pPr indent="-285750"/>
            <a:r>
              <a:rPr lang="en-US" dirty="0"/>
              <a:t>The best known factoring algorithm (general number field sieve) takes </a:t>
            </a:r>
            <a:r>
              <a:rPr lang="en-US" b="1" dirty="0">
                <a:solidFill>
                  <a:srgbClr val="7030A0"/>
                </a:solidFill>
              </a:rPr>
              <a:t>time exponential in the number of bits </a:t>
            </a:r>
            <a:r>
              <a:rPr lang="en-US" dirty="0"/>
              <a:t>of the number to be factored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099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security problems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Destruction of data on computers connected to the Internet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Viruses and worms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Other forms of malware</a:t>
            </a:r>
          </a:p>
          <a:p>
            <a:endParaRPr lang="en-US" dirty="0"/>
          </a:p>
          <a:p>
            <a:r>
              <a:rPr lang="en-US" b="1" i="1" dirty="0">
                <a:solidFill>
                  <a:srgbClr val="FF0000"/>
                </a:solidFill>
              </a:rPr>
              <a:t>Denial-of-Service Attacks (</a:t>
            </a:r>
            <a:r>
              <a:rPr lang="en-US" b="1" i="1" dirty="0" err="1">
                <a:solidFill>
                  <a:srgbClr val="FF0000"/>
                </a:solidFill>
              </a:rPr>
              <a:t>DoS</a:t>
            </a:r>
            <a:r>
              <a:rPr lang="en-US" b="1" i="1" dirty="0">
                <a:solidFill>
                  <a:srgbClr val="FF0000"/>
                </a:solidFill>
              </a:rPr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Created by flooding a Web server with requests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Even more powerful: </a:t>
            </a:r>
            <a:r>
              <a:rPr lang="en-US" dirty="0">
                <a:solidFill>
                  <a:srgbClr val="7030A0"/>
                </a:solidFill>
              </a:rPr>
              <a:t>Distributed </a:t>
            </a:r>
            <a:r>
              <a:rPr lang="en-US" dirty="0" err="1">
                <a:solidFill>
                  <a:srgbClr val="7030A0"/>
                </a:solidFill>
              </a:rPr>
              <a:t>DoS</a:t>
            </a:r>
            <a:endParaRPr lang="en-US" dirty="0">
              <a:solidFill>
                <a:srgbClr val="7030A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93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Web Development Technologies</a:t>
            </a:r>
          </a:p>
        </p:txBody>
      </p:sp>
    </p:spTree>
    <p:extLst>
      <p:ext uri="{BB962C8B-B14F-4D97-AF65-F5344CB8AC3E}">
        <p14:creationId xmlns:p14="http://schemas.microsoft.com/office/powerpoint/2010/main" val="18339001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Web Programmer’s Toolbox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800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Client Side</a:t>
            </a:r>
          </a:p>
          <a:p>
            <a:pPr lvl="1"/>
            <a:r>
              <a:rPr lang="en-US" b="1" dirty="0"/>
              <a:t>HTML</a:t>
            </a:r>
          </a:p>
          <a:p>
            <a:pPr lvl="1"/>
            <a:r>
              <a:rPr lang="en-US" b="1" dirty="0"/>
              <a:t>XML</a:t>
            </a:r>
          </a:p>
          <a:p>
            <a:pPr lvl="1"/>
            <a:r>
              <a:rPr lang="en-US" b="1" dirty="0"/>
              <a:t>JavaScript</a:t>
            </a:r>
          </a:p>
          <a:p>
            <a:pPr lvl="1"/>
            <a:r>
              <a:rPr lang="en-US" dirty="0"/>
              <a:t>Flash	</a:t>
            </a:r>
          </a:p>
          <a:p>
            <a:endParaRPr lang="en-US" dirty="0"/>
          </a:p>
          <a:p>
            <a:r>
              <a:rPr lang="en-US" dirty="0"/>
              <a:t>Server Side</a:t>
            </a:r>
          </a:p>
          <a:p>
            <a:pPr lvl="1"/>
            <a:r>
              <a:rPr lang="en-US" b="1" dirty="0"/>
              <a:t>PHP</a:t>
            </a:r>
          </a:p>
          <a:p>
            <a:pPr lvl="1"/>
            <a:r>
              <a:rPr lang="en-US" b="1" dirty="0"/>
              <a:t>Ajax</a:t>
            </a:r>
          </a:p>
          <a:p>
            <a:pPr lvl="1"/>
            <a:r>
              <a:rPr lang="en-US" dirty="0" err="1"/>
              <a:t>Servlets</a:t>
            </a:r>
            <a:r>
              <a:rPr lang="en-US" dirty="0"/>
              <a:t> and  </a:t>
            </a:r>
            <a:r>
              <a:rPr lang="en-US" dirty="0" err="1"/>
              <a:t>JavaServer</a:t>
            </a:r>
            <a:r>
              <a:rPr lang="en-US" dirty="0"/>
              <a:t> Pages</a:t>
            </a:r>
          </a:p>
          <a:p>
            <a:pPr lvl="1"/>
            <a:r>
              <a:rPr lang="en-US" dirty="0"/>
              <a:t>ASP.NET</a:t>
            </a:r>
          </a:p>
          <a:p>
            <a:pPr lvl="1"/>
            <a:r>
              <a:rPr lang="en-US" dirty="0"/>
              <a:t>Ruby</a:t>
            </a:r>
          </a:p>
          <a:p>
            <a:pPr lvl="1"/>
            <a:r>
              <a:rPr lang="en-US" dirty="0"/>
              <a:t>Rails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822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System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i="1" dirty="0">
                <a:solidFill>
                  <a:srgbClr val="FF0000"/>
                </a:solidFill>
              </a:rPr>
              <a:t>distributed computing system </a:t>
            </a:r>
            <a:r>
              <a:rPr lang="en-US" dirty="0"/>
              <a:t>is 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Autonomous set of nodes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Linked together by a computer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Communicating by passing messages</a:t>
            </a:r>
          </a:p>
          <a:p>
            <a:endParaRPr lang="en-US" sz="2400" dirty="0"/>
          </a:p>
        </p:txBody>
      </p:sp>
      <p:pic>
        <p:nvPicPr>
          <p:cNvPr id="2050" name="Picture 2" descr="http://www.clker.com/cliparts/G/G/F/Y/Y/U/network-m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3429000"/>
            <a:ext cx="2828925" cy="2257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41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9530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HTML is used to describe the general form and layout of documents</a:t>
            </a:r>
          </a:p>
          <a:p>
            <a:endParaRPr lang="en-US" dirty="0"/>
          </a:p>
          <a:p>
            <a:r>
              <a:rPr lang="en-US" dirty="0"/>
              <a:t>An HTML document is a mix of </a:t>
            </a:r>
            <a:r>
              <a:rPr lang="en-US" b="1" dirty="0"/>
              <a:t>content</a:t>
            </a:r>
            <a:r>
              <a:rPr lang="en-US" dirty="0"/>
              <a:t> and  </a:t>
            </a:r>
            <a:r>
              <a:rPr lang="en-US" b="1" dirty="0"/>
              <a:t>controls</a:t>
            </a:r>
          </a:p>
          <a:p>
            <a:pPr lvl="1"/>
            <a:endParaRPr lang="en-US" dirty="0"/>
          </a:p>
          <a:p>
            <a:r>
              <a:rPr lang="en-US" dirty="0"/>
              <a:t>Controls are </a:t>
            </a:r>
            <a:r>
              <a:rPr lang="en-US" b="1" i="1" dirty="0">
                <a:solidFill>
                  <a:srgbClr val="FF0000"/>
                </a:solidFill>
              </a:rPr>
              <a:t>tags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and their </a:t>
            </a:r>
            <a:r>
              <a:rPr lang="en-US" b="1" i="1" dirty="0">
                <a:solidFill>
                  <a:srgbClr val="FF0000"/>
                </a:solidFill>
              </a:rPr>
              <a:t>attributes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Tags often delimit content and specify something about how the content should be arranged in the document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Attributes provide additional information about the content of a tag</a:t>
            </a:r>
          </a:p>
          <a:p>
            <a:pPr algn="r"/>
            <a:endParaRPr lang="en-US" dirty="0"/>
          </a:p>
          <a:p>
            <a:r>
              <a:rPr lang="en-US" dirty="0"/>
              <a:t>Tools for creating HTML documents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HTML editors - make document creation easier (</a:t>
            </a:r>
            <a:r>
              <a:rPr lang="en-US" dirty="0" err="1"/>
              <a:t>Aptana</a:t>
            </a:r>
            <a:r>
              <a:rPr lang="en-US" dirty="0"/>
              <a:t> Studio)	</a:t>
            </a:r>
          </a:p>
          <a:p>
            <a:pPr marL="914400" lvl="2" indent="0">
              <a:buNone/>
            </a:pPr>
            <a:r>
              <a:rPr lang="en-US" dirty="0"/>
              <a:t>(shortcuts to typing tag names, spell-checker, etc.)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WYSIWYG HTML editors (Word)</a:t>
            </a:r>
          </a:p>
          <a:p>
            <a:pPr marL="914400" lvl="2" indent="0">
              <a:buNone/>
            </a:pPr>
            <a:r>
              <a:rPr lang="en-US" dirty="0"/>
              <a:t>(need not know HTML to create HTML  documents)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16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800600"/>
          </a:xfrm>
        </p:spPr>
        <p:txBody>
          <a:bodyPr>
            <a:normAutofit/>
          </a:bodyPr>
          <a:lstStyle/>
          <a:p>
            <a:r>
              <a:rPr lang="en-US" dirty="0"/>
              <a:t>XML is a </a:t>
            </a:r>
            <a:r>
              <a:rPr lang="en-US" b="1" i="1" dirty="0">
                <a:solidFill>
                  <a:srgbClr val="FF0000"/>
                </a:solidFill>
              </a:rPr>
              <a:t>meta-markup language</a:t>
            </a:r>
          </a:p>
          <a:p>
            <a:endParaRPr lang="en-US" dirty="0"/>
          </a:p>
          <a:p>
            <a:r>
              <a:rPr lang="en-US" dirty="0"/>
              <a:t>XML is used to create a new markup language for a particular purpose or area</a:t>
            </a:r>
          </a:p>
          <a:p>
            <a:pPr indent="-285750"/>
            <a:r>
              <a:rPr lang="en-US" sz="2000" dirty="0"/>
              <a:t>(since the tags are designed for a specific area, they can be meaningful)</a:t>
            </a:r>
          </a:p>
          <a:p>
            <a:endParaRPr lang="en-US" dirty="0"/>
          </a:p>
          <a:p>
            <a:r>
              <a:rPr lang="en-US" dirty="0"/>
              <a:t>No presentation details</a:t>
            </a:r>
          </a:p>
          <a:p>
            <a:endParaRPr lang="en-US" dirty="0"/>
          </a:p>
          <a:p>
            <a:r>
              <a:rPr lang="en-US" dirty="0"/>
              <a:t>A simple and universal way of representing and transmitting data of any textual kind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795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JavaScript is a </a:t>
            </a:r>
            <a:r>
              <a:rPr lang="en-US" dirty="0">
                <a:solidFill>
                  <a:srgbClr val="00B050"/>
                </a:solidFill>
              </a:rPr>
              <a:t>client-side</a:t>
            </a:r>
            <a:r>
              <a:rPr lang="en-US" dirty="0"/>
              <a:t>, HTML-embedded, </a:t>
            </a:r>
            <a:r>
              <a:rPr lang="en-US" b="1" i="1" dirty="0">
                <a:solidFill>
                  <a:srgbClr val="FF0000"/>
                </a:solidFill>
              </a:rPr>
              <a:t>scripting language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Provides a way to access elements of HTML documents and dynamically change them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Only related to Java through syntax</a:t>
            </a:r>
          </a:p>
          <a:p>
            <a:endParaRPr lang="en-US" dirty="0"/>
          </a:p>
          <a:p>
            <a:r>
              <a:rPr lang="en-US" dirty="0"/>
              <a:t>Dynamically typed and not object-oriented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1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Flash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8768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Flash is a system for building and displaying text, graphics, sound, interactivity, and animation</a:t>
            </a:r>
          </a:p>
          <a:p>
            <a:endParaRPr lang="en-US" dirty="0"/>
          </a:p>
          <a:p>
            <a:r>
              <a:rPr lang="en-US" dirty="0"/>
              <a:t>Two parts: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Authoring environment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Player </a:t>
            </a:r>
          </a:p>
          <a:p>
            <a:endParaRPr lang="en-US" dirty="0"/>
          </a:p>
          <a:p>
            <a:r>
              <a:rPr lang="en-US" dirty="0"/>
              <a:t>Supports both motion and shape animation</a:t>
            </a:r>
          </a:p>
          <a:p>
            <a:endParaRPr lang="en-US" dirty="0"/>
          </a:p>
          <a:p>
            <a:r>
              <a:rPr lang="en-US" dirty="0"/>
              <a:t>Interactivity is supported with </a:t>
            </a:r>
            <a:r>
              <a:rPr lang="en-US" b="1" i="1" dirty="0"/>
              <a:t>ActionScript</a:t>
            </a:r>
          </a:p>
          <a:p>
            <a:endParaRPr lang="en-US" dirty="0"/>
          </a:p>
          <a:p>
            <a:r>
              <a:rPr lang="en-US" dirty="0"/>
              <a:t>Obsolete!</a:t>
            </a:r>
          </a:p>
          <a:p>
            <a:endParaRPr lang="en-US" i="1" dirty="0"/>
          </a:p>
          <a:p>
            <a:endParaRPr lang="en-US" b="1" i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358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PHP is a </a:t>
            </a:r>
            <a:r>
              <a:rPr lang="en-US" dirty="0">
                <a:solidFill>
                  <a:srgbClr val="00B050"/>
                </a:solidFill>
              </a:rPr>
              <a:t>server-side</a:t>
            </a:r>
            <a:r>
              <a:rPr lang="en-US" dirty="0"/>
              <a:t> scripting language</a:t>
            </a:r>
          </a:p>
          <a:p>
            <a:endParaRPr lang="en-US" dirty="0"/>
          </a:p>
          <a:p>
            <a:r>
              <a:rPr lang="en-US" dirty="0"/>
              <a:t>Similar to JavaScript, but designed to work on the web server</a:t>
            </a:r>
          </a:p>
          <a:p>
            <a:endParaRPr lang="en-US" dirty="0"/>
          </a:p>
          <a:p>
            <a:r>
              <a:rPr lang="en-US" dirty="0"/>
              <a:t>Great for form processing and database access through the Web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841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Ajax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Ajax is </a:t>
            </a:r>
            <a:r>
              <a:rPr lang="en-US" b="1" i="1" dirty="0">
                <a:solidFill>
                  <a:srgbClr val="FF0000"/>
                </a:solidFill>
              </a:rPr>
              <a:t>Asynchronous JavaScript + XML</a:t>
            </a:r>
          </a:p>
          <a:p>
            <a:pPr lvl="1"/>
            <a:r>
              <a:rPr lang="en-US" dirty="0"/>
              <a:t>No new technologies or languages</a:t>
            </a:r>
          </a:p>
          <a:p>
            <a:endParaRPr lang="en-US" dirty="0"/>
          </a:p>
          <a:p>
            <a:r>
              <a:rPr lang="en-US" dirty="0"/>
              <a:t>Much faster for Web applications that have extensive user/server interactions</a:t>
            </a:r>
          </a:p>
          <a:p>
            <a:endParaRPr lang="en-US" dirty="0"/>
          </a:p>
          <a:p>
            <a:r>
              <a:rPr lang="en-US" dirty="0"/>
              <a:t>Uses </a:t>
            </a:r>
            <a:r>
              <a:rPr lang="en-US" b="1" i="1" dirty="0"/>
              <a:t>asynchronous requests </a:t>
            </a:r>
            <a:r>
              <a:rPr lang="en-US" dirty="0"/>
              <a:t>to the server </a:t>
            </a:r>
          </a:p>
          <a:p>
            <a:pPr lvl="1"/>
            <a:r>
              <a:rPr lang="en-US" dirty="0"/>
              <a:t>Requests and receives small parts of  documents, resulting in much faster responses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90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Java Web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Servlets</a:t>
            </a:r>
            <a:r>
              <a:rPr lang="en-US" dirty="0"/>
              <a:t> – server-side Java classes</a:t>
            </a:r>
          </a:p>
          <a:p>
            <a:endParaRPr lang="en-US" dirty="0"/>
          </a:p>
          <a:p>
            <a:r>
              <a:rPr lang="en-US" b="1" dirty="0" err="1"/>
              <a:t>JavaServer</a:t>
            </a:r>
            <a:r>
              <a:rPr lang="en-US" b="1" dirty="0"/>
              <a:t> Pages (JSP) </a:t>
            </a:r>
            <a:r>
              <a:rPr lang="en-US" dirty="0"/>
              <a:t>– a Java-based approach to server-side scripting</a:t>
            </a:r>
          </a:p>
          <a:p>
            <a:pPr lvl="1"/>
            <a:r>
              <a:rPr lang="en-US" dirty="0"/>
              <a:t>An alternative to </a:t>
            </a:r>
            <a:r>
              <a:rPr lang="en-US" dirty="0" err="1"/>
              <a:t>servlets</a:t>
            </a:r>
            <a:endParaRPr lang="en-US" dirty="0"/>
          </a:p>
          <a:p>
            <a:endParaRPr lang="en-US" dirty="0"/>
          </a:p>
          <a:p>
            <a:r>
              <a:rPr lang="en-US" b="1" dirty="0" err="1"/>
              <a:t>JavaServer</a:t>
            </a:r>
            <a:r>
              <a:rPr lang="en-US" b="1" dirty="0"/>
              <a:t> Faces </a:t>
            </a:r>
            <a:r>
              <a:rPr lang="en-US" dirty="0"/>
              <a:t>– adds an event-driven interface model on JSP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78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Active Server Pages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ASP does what JSP and JSF do</a:t>
            </a:r>
          </a:p>
          <a:p>
            <a:pPr lvl="1"/>
            <a:r>
              <a:rPr lang="en-US" dirty="0"/>
              <a:t>But in the </a:t>
            </a:r>
            <a:r>
              <a:rPr lang="en-US" b="1" dirty="0"/>
              <a:t>.NET environment</a:t>
            </a:r>
          </a:p>
          <a:p>
            <a:endParaRPr lang="en-US" dirty="0"/>
          </a:p>
          <a:p>
            <a:r>
              <a:rPr lang="en-US" dirty="0"/>
              <a:t>Allows any .NET language to be used as a server-side scripting language</a:t>
            </a:r>
          </a:p>
          <a:p>
            <a:endParaRPr lang="en-US" dirty="0"/>
          </a:p>
          <a:p>
            <a:r>
              <a:rPr lang="en-US" dirty="0"/>
              <a:t>ASP.NET documents are compiled into </a:t>
            </a:r>
            <a:r>
              <a:rPr lang="en-US" b="1" dirty="0"/>
              <a:t>classes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50451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Ruby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Ruby is a pure object-oriented interpreted scripting language</a:t>
            </a:r>
          </a:p>
          <a:p>
            <a:pPr lvl="1"/>
            <a:r>
              <a:rPr lang="en-US" dirty="0"/>
              <a:t>Every data value is an object, and all operations are via method calls</a:t>
            </a:r>
          </a:p>
          <a:p>
            <a:endParaRPr lang="en-US" dirty="0"/>
          </a:p>
          <a:p>
            <a:r>
              <a:rPr lang="en-US" dirty="0"/>
              <a:t>Most operators can be redefined by the user </a:t>
            </a:r>
          </a:p>
          <a:p>
            <a:endParaRPr lang="en-US" dirty="0"/>
          </a:p>
          <a:p>
            <a:r>
              <a:rPr lang="en-US" dirty="0"/>
              <a:t>Both classes and objects are dynamic</a:t>
            </a:r>
          </a:p>
          <a:p>
            <a:endParaRPr lang="en-US" dirty="0"/>
          </a:p>
          <a:p>
            <a:r>
              <a:rPr lang="en-US" dirty="0"/>
              <a:t>Variables are all type-less references to objects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33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Rails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Rails is a development framework for Web-based applications</a:t>
            </a:r>
          </a:p>
          <a:p>
            <a:endParaRPr lang="en-US" dirty="0"/>
          </a:p>
          <a:p>
            <a:r>
              <a:rPr lang="en-US" dirty="0"/>
              <a:t>Particularly useful for Web applications that access databases</a:t>
            </a:r>
          </a:p>
          <a:p>
            <a:endParaRPr lang="en-US" dirty="0"/>
          </a:p>
          <a:p>
            <a:r>
              <a:rPr lang="en-US" dirty="0"/>
              <a:t>Written in Ruby and uses Ruby as its primary user language</a:t>
            </a:r>
          </a:p>
          <a:p>
            <a:endParaRPr lang="en-US" dirty="0"/>
          </a:p>
          <a:p>
            <a:r>
              <a:rPr lang="en-US" dirty="0"/>
              <a:t>Based on the </a:t>
            </a:r>
            <a:r>
              <a:rPr lang="en-US" b="1" i="1" dirty="0"/>
              <a:t>Model-View-Controller architecture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09C02-D71A-764B-9F58-85F85004558A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917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Distributed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Major properties of distributed systems: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Unknown structure:</a:t>
            </a:r>
          </a:p>
          <a:p>
            <a:pPr lvl="1"/>
            <a:r>
              <a:rPr lang="en-US" dirty="0"/>
              <a:t>How many machines?</a:t>
            </a:r>
          </a:p>
          <a:p>
            <a:pPr lvl="1"/>
            <a:r>
              <a:rPr lang="en-US" dirty="0"/>
              <a:t>Connectivity (network topology)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Each node has a </a:t>
            </a:r>
            <a:r>
              <a:rPr lang="en-US" dirty="0">
                <a:solidFill>
                  <a:srgbClr val="7030A0"/>
                </a:solidFill>
              </a:rPr>
              <a:t>limited view of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Fault-tolerant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753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Three-tier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800600"/>
          </a:xfrm>
        </p:spPr>
        <p:txBody>
          <a:bodyPr/>
          <a:lstStyle/>
          <a:p>
            <a:r>
              <a:rPr lang="en-US" dirty="0"/>
              <a:t>So far we talked about client and server sides</a:t>
            </a:r>
          </a:p>
          <a:p>
            <a:endParaRPr lang="en-US" dirty="0"/>
          </a:p>
          <a:p>
            <a:r>
              <a:rPr lang="en-US" dirty="0"/>
              <a:t>However, modern web pages separate functionality among three tiers: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Client tier</a:t>
            </a:r>
            <a:r>
              <a:rPr lang="en-US" dirty="0"/>
              <a:t>: Web browser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Business logic tier</a:t>
            </a:r>
            <a:r>
              <a:rPr lang="en-US" dirty="0"/>
              <a:t>: Web server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Data/Information tier</a:t>
            </a:r>
            <a:r>
              <a:rPr lang="en-US" dirty="0"/>
              <a:t>: Database</a:t>
            </a:r>
          </a:p>
          <a:p>
            <a:endParaRPr lang="en-US" dirty="0"/>
          </a:p>
          <a:p>
            <a:r>
              <a:rPr lang="en-US" dirty="0"/>
              <a:t>Examples of database systems: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MySQL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SQL Server</a:t>
            </a:r>
          </a:p>
        </p:txBody>
      </p:sp>
    </p:spTree>
    <p:extLst>
      <p:ext uri="{BB962C8B-B14F-4D97-AF65-F5344CB8AC3E}">
        <p14:creationId xmlns:p14="http://schemas.microsoft.com/office/powerpoint/2010/main" val="2941397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5181600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Distributed systems are used for performance, cost-effectiveness, reliability, and when data is separated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Internet with the World Wide Web is the most famous distributed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Internet is based on the idea of packet switching and uses the TCP/IP protocol suite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World Wide Web is based on the client/server architecture and uses the HTTP protocol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four security issues (confidentiality, integrity, authentication, and nonrepudiation) can all be addressed using encryption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Common web development technologies include HTML, JavaScript (client side), PHP (server side), and MySQL (database)</a:t>
            </a:r>
          </a:p>
        </p:txBody>
      </p:sp>
    </p:spTree>
    <p:extLst>
      <p:ext uri="{BB962C8B-B14F-4D97-AF65-F5344CB8AC3E}">
        <p14:creationId xmlns:p14="http://schemas.microsoft.com/office/powerpoint/2010/main" val="1552016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Systems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examples: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Internet – World Wide Web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Cloud computing platforms (Microsoft Azure,  Amazon Web Services, etc.)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Computing clusters for scientific applications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Telematics based agricultural applications (</a:t>
            </a:r>
            <a:r>
              <a:rPr lang="en-US" dirty="0" err="1"/>
              <a:t>JDLink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276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in Distributed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5105400"/>
          </a:xfrm>
        </p:spPr>
        <p:txBody>
          <a:bodyPr>
            <a:normAutofit/>
          </a:bodyPr>
          <a:lstStyle/>
          <a:p>
            <a:r>
              <a:rPr lang="en-US" dirty="0"/>
              <a:t>Distributed computing introduces additional complications/issues:</a:t>
            </a:r>
          </a:p>
          <a:p>
            <a:endParaRPr lang="en-US" dirty="0"/>
          </a:p>
          <a:p>
            <a:r>
              <a:rPr lang="en-US" b="1" i="1" dirty="0">
                <a:solidFill>
                  <a:srgbClr val="FF0000"/>
                </a:solidFill>
              </a:rPr>
              <a:t>Heterogeneity</a:t>
            </a:r>
          </a:p>
          <a:p>
            <a:pPr lvl="1"/>
            <a:r>
              <a:rPr lang="en-US" dirty="0"/>
              <a:t>different types of hardware, software, protocols</a:t>
            </a:r>
          </a:p>
          <a:p>
            <a:endParaRPr lang="en-US" b="1" i="1" dirty="0">
              <a:solidFill>
                <a:srgbClr val="FF0000"/>
              </a:solidFill>
            </a:endParaRPr>
          </a:p>
          <a:p>
            <a:r>
              <a:rPr lang="en-US" b="1" i="1" dirty="0">
                <a:solidFill>
                  <a:srgbClr val="FF0000"/>
                </a:solidFill>
              </a:rPr>
              <a:t>Openness</a:t>
            </a:r>
          </a:p>
          <a:p>
            <a:pPr lvl="1"/>
            <a:r>
              <a:rPr lang="en-US" dirty="0"/>
              <a:t>every service should be equally accessible to every client</a:t>
            </a:r>
          </a:p>
          <a:p>
            <a:endParaRPr lang="en-US" b="1" i="1" dirty="0">
              <a:solidFill>
                <a:srgbClr val="FF0000"/>
              </a:solidFill>
            </a:endParaRPr>
          </a:p>
          <a:p>
            <a:r>
              <a:rPr lang="en-US" b="1" i="1" dirty="0">
                <a:solidFill>
                  <a:srgbClr val="FF0000"/>
                </a:solidFill>
              </a:rPr>
              <a:t>Communication</a:t>
            </a:r>
          </a:p>
          <a:p>
            <a:pPr lvl="1"/>
            <a:r>
              <a:rPr lang="en-US" dirty="0"/>
              <a:t>latency</a:t>
            </a:r>
          </a:p>
          <a:p>
            <a:pPr lvl="1"/>
            <a:r>
              <a:rPr lang="en-US" dirty="0"/>
              <a:t>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4241895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in Distributed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5029200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Partial Failures</a:t>
            </a:r>
          </a:p>
          <a:p>
            <a:pPr lvl="1"/>
            <a:r>
              <a:rPr lang="en-US" dirty="0"/>
              <a:t>need to maintain availability and be fault-tolerant</a:t>
            </a:r>
          </a:p>
          <a:p>
            <a:endParaRPr lang="en-US" dirty="0"/>
          </a:p>
          <a:p>
            <a:r>
              <a:rPr lang="en-US" b="1" i="1" dirty="0">
                <a:solidFill>
                  <a:srgbClr val="FF0000"/>
                </a:solidFill>
              </a:rPr>
              <a:t>Security</a:t>
            </a:r>
          </a:p>
          <a:p>
            <a:pPr lvl="1"/>
            <a:r>
              <a:rPr lang="en-US" dirty="0"/>
              <a:t>confidentiality, integrity, availability, nonrepudiation</a:t>
            </a:r>
          </a:p>
          <a:p>
            <a:endParaRPr lang="en-US" dirty="0"/>
          </a:p>
          <a:p>
            <a:r>
              <a:rPr lang="en-US" b="1" i="1" dirty="0">
                <a:solidFill>
                  <a:srgbClr val="FF0000"/>
                </a:solidFill>
              </a:rPr>
              <a:t>Scalability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need to possibly support large number of nodes</a:t>
            </a:r>
          </a:p>
          <a:p>
            <a:endParaRPr lang="en-US" dirty="0"/>
          </a:p>
          <a:p>
            <a:r>
              <a:rPr lang="en-US" b="1" i="1" dirty="0">
                <a:solidFill>
                  <a:srgbClr val="FF0000"/>
                </a:solidFill>
              </a:rPr>
              <a:t>Transparency</a:t>
            </a:r>
          </a:p>
          <a:p>
            <a:pPr lvl="1"/>
            <a:r>
              <a:rPr lang="en-US" dirty="0"/>
              <a:t>system should appear to be a single system</a:t>
            </a:r>
          </a:p>
        </p:txBody>
      </p:sp>
    </p:spTree>
    <p:extLst>
      <p:ext uri="{BB962C8B-B14F-4D97-AF65-F5344CB8AC3E}">
        <p14:creationId xmlns:p14="http://schemas.microsoft.com/office/powerpoint/2010/main" val="1000293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TEXT" val=""/>
</p:tagLst>
</file>

<file path=ppt/theme/theme1.xml><?xml version="1.0" encoding="utf-8"?>
<a:theme xmlns:a="http://schemas.openxmlformats.org/drawingml/2006/main" name="MyTheme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MyTheme2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MyTheme</Template>
  <TotalTime>2605</TotalTime>
  <Words>2723</Words>
  <Application>Microsoft Office PowerPoint</Application>
  <PresentationFormat>On-screen Show (4:3)</PresentationFormat>
  <Paragraphs>640</Paragraphs>
  <Slides>61</Slides>
  <Notes>61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61</vt:i4>
      </vt:variant>
    </vt:vector>
  </HeadingPairs>
  <TitlesOfParts>
    <vt:vector size="72" baseType="lpstr">
      <vt:lpstr>Arial</vt:lpstr>
      <vt:lpstr>Calibri</vt:lpstr>
      <vt:lpstr>Consolas</vt:lpstr>
      <vt:lpstr>Courier New</vt:lpstr>
      <vt:lpstr>Helvetica</vt:lpstr>
      <vt:lpstr>Times New Roman</vt:lpstr>
      <vt:lpstr>Wingdings</vt:lpstr>
      <vt:lpstr>MyTheme</vt:lpstr>
      <vt:lpstr>Blends</vt:lpstr>
      <vt:lpstr>MyTheme2</vt:lpstr>
      <vt:lpstr>1_Blends</vt:lpstr>
      <vt:lpstr>Introduction to Web and Distributed Programming</vt:lpstr>
      <vt:lpstr>Objectives</vt:lpstr>
      <vt:lpstr>Overview of Distributed Systems</vt:lpstr>
      <vt:lpstr>Why Distributed/Web Computing?</vt:lpstr>
      <vt:lpstr>Distributed System Definition</vt:lpstr>
      <vt:lpstr>Properties of Distributed Systems</vt:lpstr>
      <vt:lpstr>Distributed Systems Examples</vt:lpstr>
      <vt:lpstr>Issues in Distributed Systems</vt:lpstr>
      <vt:lpstr>Issues in Distributed Systems</vt:lpstr>
      <vt:lpstr>Communication Architectures</vt:lpstr>
      <vt:lpstr>The Internet</vt:lpstr>
      <vt:lpstr>The Internet (History)</vt:lpstr>
      <vt:lpstr>The Internet (History cont.)</vt:lpstr>
      <vt:lpstr>The Internet</vt:lpstr>
      <vt:lpstr>Packet Switching Example</vt:lpstr>
      <vt:lpstr>Packet Switching</vt:lpstr>
      <vt:lpstr>Internet Protocols</vt:lpstr>
      <vt:lpstr>TCP/IP</vt:lpstr>
      <vt:lpstr>TCP/IP - Example</vt:lpstr>
      <vt:lpstr>Internet - Addressing</vt:lpstr>
      <vt:lpstr>Domain Names*</vt:lpstr>
      <vt:lpstr>Domain Names</vt:lpstr>
      <vt:lpstr>The World Wide Web</vt:lpstr>
      <vt:lpstr>The World Wide Web</vt:lpstr>
      <vt:lpstr>Web Browsers</vt:lpstr>
      <vt:lpstr>Web Browsers (cont.)</vt:lpstr>
      <vt:lpstr>Web Servers</vt:lpstr>
      <vt:lpstr>Web Servers (continued)</vt:lpstr>
      <vt:lpstr>Common Web Servers</vt:lpstr>
      <vt:lpstr>URLs</vt:lpstr>
      <vt:lpstr>The HyperText Transfer Protocol</vt:lpstr>
      <vt:lpstr>HTTP - Request Phase</vt:lpstr>
      <vt:lpstr>HTTP - Header Fields</vt:lpstr>
      <vt:lpstr>Multipurpose Internet Mail Extensions (MIME)</vt:lpstr>
      <vt:lpstr>HTTP - Response Phase</vt:lpstr>
      <vt:lpstr>Response Phase (cont.)</vt:lpstr>
      <vt:lpstr>Response Phase (cont.)</vt:lpstr>
      <vt:lpstr>Communicate w/o Browser</vt:lpstr>
      <vt:lpstr>Security Issues</vt:lpstr>
      <vt:lpstr>Security</vt:lpstr>
      <vt:lpstr>Security</vt:lpstr>
      <vt:lpstr>Security</vt:lpstr>
      <vt:lpstr>Security</vt:lpstr>
      <vt:lpstr>Security</vt:lpstr>
      <vt:lpstr>Public-Key Encryption</vt:lpstr>
      <vt:lpstr>RSA Algorithm</vt:lpstr>
      <vt:lpstr>Other security problems</vt:lpstr>
      <vt:lpstr>Web Development Technologies</vt:lpstr>
      <vt:lpstr>The Web Programmer’s Toolbox</vt:lpstr>
      <vt:lpstr>HTML</vt:lpstr>
      <vt:lpstr>XML</vt:lpstr>
      <vt:lpstr>JavaScript</vt:lpstr>
      <vt:lpstr>Flash</vt:lpstr>
      <vt:lpstr>PHP</vt:lpstr>
      <vt:lpstr> Ajax</vt:lpstr>
      <vt:lpstr>Java Web Software</vt:lpstr>
      <vt:lpstr>Active Server Pages</vt:lpstr>
      <vt:lpstr>Ruby</vt:lpstr>
      <vt:lpstr>Rails</vt:lpstr>
      <vt:lpstr>Three-tier Architecture</vt:lpstr>
      <vt:lpstr>Summary</vt:lpstr>
    </vt:vector>
  </TitlesOfParts>
  <Company>Lewis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and Distributed Programming</dc:title>
  <dc:creator>szczurpi</dc:creator>
  <cp:lastModifiedBy>Eric Pogue</cp:lastModifiedBy>
  <cp:revision>282</cp:revision>
  <cp:lastPrinted>2017-08-25T15:45:43Z</cp:lastPrinted>
  <dcterms:created xsi:type="dcterms:W3CDTF">2012-08-28T17:16:18Z</dcterms:created>
  <dcterms:modified xsi:type="dcterms:W3CDTF">2017-08-31T01:30:24Z</dcterms:modified>
</cp:coreProperties>
</file>

<file path=docProps/thumbnail.jpeg>
</file>